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1"/>
  </p:notesMasterIdLst>
  <p:sldIdLst>
    <p:sldId id="256" r:id="rId2"/>
    <p:sldId id="376" r:id="rId3"/>
    <p:sldId id="258" r:id="rId4"/>
    <p:sldId id="257" r:id="rId5"/>
    <p:sldId id="260" r:id="rId6"/>
    <p:sldId id="285" r:id="rId7"/>
    <p:sldId id="298" r:id="rId8"/>
    <p:sldId id="299" r:id="rId9"/>
    <p:sldId id="300" r:id="rId10"/>
    <p:sldId id="261" r:id="rId11"/>
    <p:sldId id="283" r:id="rId12"/>
    <p:sldId id="377" r:id="rId13"/>
    <p:sldId id="378" r:id="rId14"/>
    <p:sldId id="290" r:id="rId15"/>
    <p:sldId id="301" r:id="rId16"/>
    <p:sldId id="316" r:id="rId17"/>
    <p:sldId id="317" r:id="rId18"/>
    <p:sldId id="303" r:id="rId19"/>
    <p:sldId id="304" r:id="rId20"/>
    <p:sldId id="305" r:id="rId21"/>
    <p:sldId id="308" r:id="rId22"/>
    <p:sldId id="262" r:id="rId23"/>
    <p:sldId id="337" r:id="rId24"/>
    <p:sldId id="359" r:id="rId25"/>
    <p:sldId id="343" r:id="rId26"/>
    <p:sldId id="345" r:id="rId27"/>
    <p:sldId id="342" r:id="rId28"/>
    <p:sldId id="347" r:id="rId29"/>
    <p:sldId id="348" r:id="rId30"/>
    <p:sldId id="349" r:id="rId31"/>
    <p:sldId id="350" r:id="rId32"/>
    <p:sldId id="351" r:id="rId33"/>
    <p:sldId id="379" r:id="rId34"/>
    <p:sldId id="263" r:id="rId35"/>
    <p:sldId id="286" r:id="rId36"/>
    <p:sldId id="287" r:id="rId37"/>
    <p:sldId id="291" r:id="rId38"/>
    <p:sldId id="352" r:id="rId39"/>
    <p:sldId id="353" r:id="rId40"/>
    <p:sldId id="354" r:id="rId41"/>
    <p:sldId id="355" r:id="rId42"/>
    <p:sldId id="356" r:id="rId43"/>
    <p:sldId id="357" r:id="rId44"/>
    <p:sldId id="358" r:id="rId45"/>
    <p:sldId id="264" r:id="rId46"/>
    <p:sldId id="371" r:id="rId47"/>
    <p:sldId id="368" r:id="rId48"/>
    <p:sldId id="369" r:id="rId49"/>
    <p:sldId id="372" r:id="rId50"/>
    <p:sldId id="373" r:id="rId51"/>
    <p:sldId id="374" r:id="rId52"/>
    <p:sldId id="375" r:id="rId53"/>
    <p:sldId id="365" r:id="rId54"/>
    <p:sldId id="366" r:id="rId55"/>
    <p:sldId id="367" r:id="rId56"/>
    <p:sldId id="319" r:id="rId57"/>
    <p:sldId id="331" r:id="rId58"/>
    <p:sldId id="265" r:id="rId59"/>
    <p:sldId id="364" r:id="rId60"/>
  </p:sldIdLst>
  <p:sldSz cx="12192000" cy="6858000"/>
  <p:notesSz cx="6888163" cy="10020300"/>
  <p:custDataLst>
    <p:tags r:id="rId62"/>
  </p:custData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7841D973-B145-4EB3-B220-131063EF02BB}" type="datetimeFigureOut">
              <a:rPr lang="en-GB" smtClean="0"/>
              <a:t>29/11/2021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5426C181-CC25-4F92-BBCD-0BB1868C13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442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D1C161A-04F5-4EFA-8229-58560519BACF}" type="slidenum">
              <a:rPr lang="en-GB"/>
              <a:pPr/>
              <a:t>18</a:t>
            </a:fld>
            <a:endParaRPr lang="en-GB"/>
          </a:p>
        </p:txBody>
      </p:sp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2" y="1"/>
            <a:ext cx="3295058" cy="369769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5622" tIns="42811" rIns="85622" bIns="42811" anchor="ctr"/>
          <a:lstStyle/>
          <a:p>
            <a:endParaRPr lang="en-GB"/>
          </a:p>
        </p:txBody>
      </p:sp>
      <p:sp>
        <p:nvSpPr>
          <p:cNvPr id="184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91555" y="5215576"/>
            <a:ext cx="5532442" cy="49400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D1C161A-04F5-4EFA-8229-58560519BACF}" type="slidenum">
              <a:rPr lang="en-GB"/>
              <a:pPr/>
              <a:t>40</a:t>
            </a:fld>
            <a:endParaRPr lang="en-GB"/>
          </a:p>
        </p:txBody>
      </p:sp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2" y="1"/>
            <a:ext cx="3295058" cy="369769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5622" tIns="42811" rIns="85622" bIns="42811" anchor="ctr"/>
          <a:lstStyle/>
          <a:p>
            <a:endParaRPr lang="en-GB"/>
          </a:p>
        </p:txBody>
      </p:sp>
      <p:sp>
        <p:nvSpPr>
          <p:cNvPr id="184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91555" y="5215576"/>
            <a:ext cx="5532442" cy="49400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88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78A921-A0B1-4639-A903-EF921366C92C}" type="datetimeFigureOut">
              <a:rPr lang="en-GB" smtClean="0"/>
              <a:t>29/11/2021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81F46-1A65-477B-8E09-EFE4DAEEB3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53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78A921-A0B1-4639-A903-EF921366C92C}" type="datetimeFigureOut">
              <a:rPr lang="en-GB" smtClean="0"/>
              <a:t>29/11/2021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81F46-1A65-477B-8E09-EFE4DAEEB3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76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78A921-A0B1-4639-A903-EF921366C92C}" type="datetimeFigureOut">
              <a:rPr lang="en-GB" smtClean="0"/>
              <a:t>29/11/2021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81F46-1A65-477B-8E09-EFE4DAEEB3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261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5E06D-F0D2-4A35-99CC-F4DB5639F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59D0D8-10E8-48D6-8B54-2FFBCA232D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6E318-EAC4-4A2A-8648-C5B9715BD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8A921-A0B1-4639-A903-EF921366C92C}" type="datetimeFigureOut">
              <a:rPr lang="en-GB" smtClean="0"/>
              <a:t>29/11/2021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9550E-5734-433E-8EA8-1144F0241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92476-88B7-4C7F-884B-67712C3BF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1F46-1A65-477B-8E09-EFE4DAEEB3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447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aseline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Open Sans" panose="020B0606030504020204" pitchFamily="34" charset="0"/>
              </a:defRPr>
            </a:lvl1pPr>
            <a:lvl2pPr marL="914400" indent="-457200">
              <a:buFont typeface="Wingdings" panose="05000000000000000000" pitchFamily="2" charset="2"/>
              <a:buChar char="Ø"/>
              <a:defRPr baseline="0">
                <a:latin typeface="Open Sans" panose="020B0606030504020204" pitchFamily="34" charset="0"/>
              </a:defRPr>
            </a:lvl2pPr>
            <a:lvl3pPr>
              <a:defRPr baseline="0">
                <a:latin typeface="Open Sans" panose="020B0606030504020204" pitchFamily="34" charset="0"/>
              </a:defRPr>
            </a:lvl3pPr>
            <a:lvl4pPr>
              <a:defRPr baseline="0">
                <a:latin typeface="Open Sans" panose="020B0606030504020204" pitchFamily="34" charset="0"/>
              </a:defRPr>
            </a:lvl4pPr>
            <a:lvl5pPr>
              <a:defRPr baseline="0">
                <a:latin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78A921-A0B1-4639-A903-EF921366C92C}" type="datetimeFigureOut">
              <a:rPr lang="en-GB" smtClean="0"/>
              <a:t>29/11/2021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81F46-1A65-477B-8E09-EFE4DAEEB3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097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78A921-A0B1-4639-A903-EF921366C92C}" type="datetimeFigureOut">
              <a:rPr lang="en-GB" smtClean="0"/>
              <a:t>29/11/2021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81F46-1A65-477B-8E09-EFE4DAEEB3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662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78A921-A0B1-4639-A903-EF921366C92C}" type="datetimeFigureOut">
              <a:rPr lang="en-GB" smtClean="0"/>
              <a:t>29/11/2021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81F46-1A65-477B-8E09-EFE4DAEEB3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357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78A921-A0B1-4639-A903-EF921366C92C}" type="datetimeFigureOut">
              <a:rPr lang="en-GB" smtClean="0"/>
              <a:t>29/11/2021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81F46-1A65-477B-8E09-EFE4DAEEB3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465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78A921-A0B1-4639-A903-EF921366C92C}" type="datetimeFigureOut">
              <a:rPr lang="en-GB" smtClean="0"/>
              <a:t>29/11/2021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81F46-1A65-477B-8E09-EFE4DAEEB3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910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78A921-A0B1-4639-A903-EF921366C92C}" type="datetimeFigureOut">
              <a:rPr lang="en-GB" smtClean="0"/>
              <a:t>29/11/2021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81F46-1A65-477B-8E09-EFE4DAEEB3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139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78A921-A0B1-4639-A903-EF921366C92C}" type="datetimeFigureOut">
              <a:rPr lang="en-GB" smtClean="0"/>
              <a:t>29/11/2021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81F46-1A65-477B-8E09-EFE4DAEEB3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841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78A921-A0B1-4639-A903-EF921366C92C}" type="datetimeFigureOut">
              <a:rPr lang="en-GB" smtClean="0"/>
              <a:t>29/11/2021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81F46-1A65-477B-8E09-EFE4DAEEB3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64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dirty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dirty="0"/>
              <a:t>Haga clic para modificar el estilo de texto del patrón</a:t>
            </a:r>
          </a:p>
          <a:p>
            <a:pPr lvl="1"/>
            <a:r>
              <a:rPr lang="es-ES" altLang="en-US" dirty="0"/>
              <a:t>Segundo nivel</a:t>
            </a:r>
          </a:p>
          <a:p>
            <a:pPr lvl="2"/>
            <a:r>
              <a:rPr lang="es-ES" altLang="en-US" dirty="0"/>
              <a:t>Tercer nivel</a:t>
            </a:r>
          </a:p>
          <a:p>
            <a:pPr lvl="3"/>
            <a:r>
              <a:rPr lang="es-ES" altLang="en-US" dirty="0"/>
              <a:t>Cuarto nivel</a:t>
            </a:r>
          </a:p>
          <a:p>
            <a:pPr lvl="4"/>
            <a:r>
              <a:rPr lang="es-ES" altLang="en-US" dirty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E78A921-A0B1-4639-A903-EF921366C92C}" type="datetimeFigureOut">
              <a:rPr lang="en-GB" smtClean="0"/>
              <a:t>29/11/2021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F981F46-1A65-477B-8E09-EFE4DAEEB3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04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914400" indent="-457200" algn="l" rtl="0" eaLnBrk="1" fontAlgn="base" hangingPunct="1">
        <a:spcBef>
          <a:spcPct val="20000"/>
        </a:spcBef>
        <a:spcAft>
          <a:spcPct val="0"/>
        </a:spcAft>
        <a:buSzPct val="70000"/>
        <a:buFont typeface="Wingdings" panose="05000000000000000000" pitchFamily="2" charset="2"/>
        <a:buChar char="Ø"/>
        <a:defRPr sz="24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ldervass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DB129-4919-4EEF-8DFA-38634FCC53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Introducing critical realism for social science research</a:t>
            </a:r>
            <a:br>
              <a:rPr lang="en-US" sz="2800" dirty="0">
                <a:solidFill>
                  <a:schemeClr val="tx1"/>
                </a:solidFill>
              </a:rPr>
            </a:b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Workshop 5: Key Concepts in critical realism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B95F74-6E7D-45B9-90EF-9B3AB31E52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Dave Elder-Vass</a:t>
            </a:r>
          </a:p>
          <a:p>
            <a:r>
              <a:rPr lang="en-GB" sz="2000" dirty="0">
                <a:hlinkClick r:id="rId2"/>
              </a:rPr>
              <a:t>www.eldervass.com</a:t>
            </a:r>
            <a:r>
              <a:rPr lang="en-GB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9735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6F5CE-1045-4F3E-B6FD-3B893FBC0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 and agency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486913-8F4A-404D-AC58-D624702BA1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two:</a:t>
            </a:r>
          </a:p>
        </p:txBody>
      </p:sp>
    </p:spTree>
    <p:extLst>
      <p:ext uri="{BB962C8B-B14F-4D97-AF65-F5344CB8AC3E}">
        <p14:creationId xmlns:p14="http://schemas.microsoft.com/office/powerpoint/2010/main" val="2715459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ontology &amp; social ontology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Ontology: the study of being and becoming</a:t>
            </a:r>
          </a:p>
          <a:p>
            <a:pPr lvl="1"/>
            <a:r>
              <a:rPr lang="en-GB" dirty="0"/>
              <a:t>What sorts of things populate the world? </a:t>
            </a:r>
          </a:p>
          <a:p>
            <a:pPr lvl="1"/>
            <a:r>
              <a:rPr lang="en-GB" dirty="0"/>
              <a:t>What influence can they have?</a:t>
            </a:r>
          </a:p>
          <a:p>
            <a:r>
              <a:rPr lang="en-GB" dirty="0"/>
              <a:t>Social ontology</a:t>
            </a:r>
          </a:p>
          <a:p>
            <a:pPr lvl="1"/>
            <a:r>
              <a:rPr lang="en-GB" dirty="0"/>
              <a:t>What sorts of things populate the social world?</a:t>
            </a:r>
          </a:p>
          <a:p>
            <a:pPr lvl="1"/>
            <a:r>
              <a:rPr lang="en-GB" dirty="0"/>
              <a:t>Can there be social causes?</a:t>
            </a:r>
          </a:p>
          <a:p>
            <a:r>
              <a:rPr lang="en-GB" dirty="0"/>
              <a:t>Different theorists employ different ontologies</a:t>
            </a:r>
          </a:p>
          <a:p>
            <a:pPr lvl="1"/>
            <a:r>
              <a:rPr lang="en-GB" dirty="0"/>
              <a:t>often without being explicit about it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3383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Archer’s morphogenetic approach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Morphogenesis: “those processes which tend to elaborate or change a system’s given form, structure or state” (Buckley 1967: 58-9) (vs. </a:t>
            </a:r>
            <a:r>
              <a:rPr lang="en-GB" dirty="0" err="1"/>
              <a:t>morphostasis</a:t>
            </a:r>
            <a:r>
              <a:rPr lang="en-GB" dirty="0"/>
              <a:t>)</a:t>
            </a:r>
          </a:p>
          <a:p>
            <a:r>
              <a:rPr lang="en-GB" dirty="0"/>
              <a:t>The morphogenetic cycle</a:t>
            </a:r>
          </a:p>
          <a:p>
            <a:pPr lvl="1"/>
            <a:r>
              <a:rPr lang="en-GB" dirty="0"/>
              <a:t>Structures pre-exist &amp; influence action</a:t>
            </a:r>
          </a:p>
          <a:p>
            <a:pPr lvl="1"/>
            <a:r>
              <a:rPr lang="en-GB" dirty="0"/>
              <a:t>Action reproduces/transforms structure</a:t>
            </a:r>
          </a:p>
          <a:p>
            <a:pPr lvl="1"/>
            <a:r>
              <a:rPr lang="en-GB" dirty="0"/>
              <a:t>cf. </a:t>
            </a:r>
            <a:r>
              <a:rPr lang="en-GB" dirty="0" err="1"/>
              <a:t>Bhaskar’s</a:t>
            </a:r>
            <a:r>
              <a:rPr lang="en-GB" dirty="0"/>
              <a:t> Transformational Model of Social Action</a:t>
            </a:r>
          </a:p>
          <a:p>
            <a:r>
              <a:rPr lang="en-GB" dirty="0"/>
              <a:t>Analytical dualism</a:t>
            </a:r>
          </a:p>
          <a:p>
            <a:pPr lvl="1"/>
            <a:r>
              <a:rPr lang="en-GB" dirty="0"/>
              <a:t>recognise both so we can analyse interactions</a:t>
            </a:r>
          </a:p>
          <a:p>
            <a:pPr lvl="1"/>
            <a:r>
              <a:rPr lang="en-GB" dirty="0"/>
              <a:t>although structure depends on individual action</a:t>
            </a:r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917346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picturing morphogenesis</a:t>
            </a:r>
          </a:p>
        </p:txBody>
      </p:sp>
      <p:sp>
        <p:nvSpPr>
          <p:cNvPr id="11267" name="Content Placeholder 4"/>
          <p:cNvSpPr>
            <a:spLocks noGrp="1"/>
          </p:cNvSpPr>
          <p:nvPr>
            <p:ph idx="1"/>
          </p:nvPr>
        </p:nvSpPr>
        <p:spPr>
          <a:xfrm>
            <a:off x="1997158" y="4077072"/>
            <a:ext cx="7577137" cy="3214046"/>
          </a:xfrm>
        </p:spPr>
        <p:txBody>
          <a:bodyPr/>
          <a:lstStyle/>
          <a:p>
            <a:r>
              <a:rPr lang="en-GB" sz="2400" dirty="0"/>
              <a:t>A continuous cycle</a:t>
            </a:r>
          </a:p>
          <a:p>
            <a:pPr lvl="1"/>
            <a:r>
              <a:rPr lang="en-GB" sz="2000" dirty="0"/>
              <a:t>Reproduction=</a:t>
            </a:r>
            <a:r>
              <a:rPr lang="en-GB" sz="2000" dirty="0" err="1"/>
              <a:t>morphostasis</a:t>
            </a:r>
            <a:endParaRPr lang="en-GB" sz="2000" dirty="0"/>
          </a:p>
          <a:p>
            <a:pPr lvl="1"/>
            <a:r>
              <a:rPr lang="en-GB" sz="2000" dirty="0"/>
              <a:t>Transformation=morphogenesis</a:t>
            </a:r>
          </a:p>
          <a:p>
            <a:r>
              <a:rPr lang="en-GB" sz="2400" dirty="0"/>
              <a:t>Agent influenced by external structural context</a:t>
            </a:r>
          </a:p>
          <a:p>
            <a:pPr lvl="1"/>
            <a:r>
              <a:rPr lang="en-GB" sz="2000" dirty="0"/>
              <a:t>And influences it in turn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351584" y="1844824"/>
          <a:ext cx="6786610" cy="1857390"/>
        </p:xfrm>
        <a:graphic>
          <a:graphicData uri="http://schemas.openxmlformats.org/drawingml/2006/table">
            <a:tbl>
              <a:tblPr/>
              <a:tblGrid>
                <a:gridCol w="1696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6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70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70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9565">
                <a:tc gridSpan="2"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Times New Roman"/>
                          <a:ea typeface="Times New Roman"/>
                          <a:cs typeface="Times New Roman"/>
                        </a:rPr>
                        <a:t>Structure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565">
                <a:tc>
                  <a:txBody>
                    <a:bodyPr/>
                    <a:lstStyle/>
                    <a:p>
                      <a:pPr indent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n-GB" sz="12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GB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565">
                <a:tc>
                  <a:txBody>
                    <a:bodyPr/>
                    <a:lstStyle/>
                    <a:p>
                      <a:pPr indent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Times New Roman"/>
                          <a:ea typeface="Times New Roman"/>
                          <a:cs typeface="Times New Roman"/>
                        </a:rPr>
                        <a:t>Interaction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565">
                <a:tc>
                  <a:txBody>
                    <a:bodyPr/>
                    <a:lstStyle/>
                    <a:p>
                      <a:pPr indent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n-GB" sz="12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GB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n-GB" sz="1200" baseline="30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565">
                <a:tc>
                  <a:txBody>
                    <a:bodyPr/>
                    <a:lstStyle/>
                    <a:p>
                      <a:pPr indent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Structural elaboration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565">
                <a:tc>
                  <a:txBody>
                    <a:bodyPr/>
                    <a:lstStyle/>
                    <a:p>
                      <a:pPr indent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n-GB" sz="12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GB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293" name="TextBox 6"/>
          <p:cNvSpPr txBox="1">
            <a:spLocks noChangeArrowheads="1"/>
          </p:cNvSpPr>
          <p:nvPr/>
        </p:nvSpPr>
        <p:spPr bwMode="auto">
          <a:xfrm>
            <a:off x="3805048" y="3656721"/>
            <a:ext cx="47148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000" dirty="0"/>
              <a:t>Source: (Archer, 1995:76, Fig 1)</a:t>
            </a:r>
          </a:p>
        </p:txBody>
      </p:sp>
      <p:sp>
        <p:nvSpPr>
          <p:cNvPr id="7" name="Rectangle 6"/>
          <p:cNvSpPr/>
          <p:nvPr/>
        </p:nvSpPr>
        <p:spPr>
          <a:xfrm>
            <a:off x="2018117" y="1772816"/>
            <a:ext cx="7848872" cy="18722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78281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structural emergent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Emergent properties:</a:t>
            </a:r>
          </a:p>
          <a:p>
            <a:pPr lvl="1"/>
            <a:r>
              <a:rPr lang="en-GB" dirty="0"/>
              <a:t>depend on lower level but can act back on it</a:t>
            </a:r>
          </a:p>
          <a:p>
            <a:pPr lvl="1"/>
            <a:r>
              <a:rPr lang="en-GB" dirty="0"/>
              <a:t>“Emergent properties are therefore relational: they are not contained in the elements themselves, but could not exist apart from them… Nevertheless these ‘feed back’ to condition subsequent interaction at lower levels” (Archer 1982: 475)</a:t>
            </a:r>
          </a:p>
          <a:p>
            <a:r>
              <a:rPr lang="en-GB" dirty="0"/>
              <a:t>Archer applies this concept to social structure</a:t>
            </a:r>
          </a:p>
          <a:p>
            <a:pPr lvl="1"/>
            <a:r>
              <a:rPr lang="en-GB" dirty="0"/>
              <a:t>e.g.: Division of labour, education systems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9055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social entities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09600" y="1704301"/>
            <a:ext cx="8382000" cy="4308872"/>
          </a:xfrm>
        </p:spPr>
        <p:txBody>
          <a:bodyPr/>
          <a:lstStyle/>
          <a:p>
            <a:r>
              <a:rPr lang="en-GB" dirty="0"/>
              <a:t>Can we apply this model to the social world?</a:t>
            </a:r>
          </a:p>
          <a:p>
            <a:r>
              <a:rPr lang="en-GB" dirty="0"/>
              <a:t>What entities, with what powers,</a:t>
            </a:r>
          </a:p>
          <a:p>
            <a:pPr lvl="1"/>
            <a:r>
              <a:rPr lang="en-GB" dirty="0"/>
              <a:t>arising from what mechanisms,</a:t>
            </a:r>
          </a:p>
          <a:p>
            <a:pPr lvl="1"/>
            <a:r>
              <a:rPr lang="en-GB" dirty="0"/>
              <a:t>interact to produce social events?</a:t>
            </a:r>
          </a:p>
          <a:p>
            <a:r>
              <a:rPr lang="en-GB" dirty="0"/>
              <a:t>People (‘agents’) and material objects</a:t>
            </a:r>
          </a:p>
          <a:p>
            <a:r>
              <a:rPr lang="en-GB" dirty="0"/>
              <a:t>Social structures as specific social entities</a:t>
            </a:r>
          </a:p>
          <a:p>
            <a:pPr lvl="1"/>
            <a:r>
              <a:rPr lang="en-GB" dirty="0"/>
              <a:t>with people as their parts</a:t>
            </a:r>
          </a:p>
          <a:p>
            <a:pPr lvl="1"/>
            <a:r>
              <a:rPr lang="en-GB" dirty="0"/>
              <a:t>vs. ‘society’ as an integrated whole</a:t>
            </a:r>
          </a:p>
          <a:p>
            <a:pPr lvl="1"/>
            <a:r>
              <a:rPr lang="en-GB" dirty="0"/>
              <a:t>vs. mysterious background presences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28683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8805" y="476673"/>
            <a:ext cx="7543800" cy="664797"/>
          </a:xfrm>
        </p:spPr>
        <p:txBody>
          <a:bodyPr/>
          <a:lstStyle/>
          <a:p>
            <a:pPr lvl="0"/>
            <a:r>
              <a:rPr lang="en-GB" dirty="0"/>
              <a:t>e.g. Queues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536" y="3933056"/>
            <a:ext cx="8507288" cy="2736304"/>
          </a:xfrm>
        </p:spPr>
        <p:txBody>
          <a:bodyPr/>
          <a:lstStyle/>
          <a:p>
            <a:pPr rtl="0" eaLnBrk="1" fontAlgn="base" hangingPunct="1"/>
            <a:r>
              <a:rPr lang="en-GB" dirty="0">
                <a:effectLst/>
              </a:rPr>
              <a:t>Queues share a causal power</a:t>
            </a:r>
          </a:p>
          <a:p>
            <a:pPr lvl="1"/>
            <a:r>
              <a:rPr lang="en-GB" dirty="0"/>
              <a:t>capacity to serialise access to a resource peaceably</a:t>
            </a:r>
          </a:p>
          <a:p>
            <a:r>
              <a:rPr lang="en-GB" dirty="0">
                <a:effectLst/>
              </a:rPr>
              <a:t>Because they share its structural basis</a:t>
            </a:r>
          </a:p>
          <a:p>
            <a:pPr lvl="1"/>
            <a:r>
              <a:rPr lang="en-GB" dirty="0"/>
              <a:t>composed of people, structured by ordered positioning, produced by shared queuing norms</a:t>
            </a:r>
          </a:p>
        </p:txBody>
      </p:sp>
      <p:pic>
        <p:nvPicPr>
          <p:cNvPr id="1026" name="Picture 2" descr="http://static.guim.co.uk/sys-images/Guardian/Pix/pictures/2014/1/2/1388679353687/Customers-queuing-for-cas-0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" t="42356"/>
          <a:stretch/>
        </p:blipFill>
        <p:spPr bwMode="auto">
          <a:xfrm>
            <a:off x="3071665" y="1844824"/>
            <a:ext cx="5678083" cy="198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903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organisations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1700808"/>
            <a:ext cx="8229600" cy="4411662"/>
          </a:xfrm>
        </p:spPr>
        <p:txBody>
          <a:bodyPr/>
          <a:lstStyle/>
          <a:p>
            <a:r>
              <a:rPr lang="en-GB" dirty="0"/>
              <a:t>Groups of people, structured by </a:t>
            </a:r>
          </a:p>
          <a:p>
            <a:pPr lvl="1"/>
            <a:r>
              <a:rPr lang="en-GB" dirty="0"/>
              <a:t>specialised roles – role descriptions as norms</a:t>
            </a:r>
          </a:p>
          <a:p>
            <a:pPr lvl="1"/>
            <a:r>
              <a:rPr lang="en-GB" dirty="0"/>
              <a:t>authority relations: roles conferring part of the power of the organization on incumbents</a:t>
            </a:r>
          </a:p>
          <a:p>
            <a:r>
              <a:rPr lang="en-GB" dirty="0"/>
              <a:t>Interactions that arise from role performance</a:t>
            </a:r>
          </a:p>
          <a:p>
            <a:pPr lvl="1"/>
            <a:r>
              <a:rPr lang="en-GB" dirty="0"/>
              <a:t>e.g. orchestra, e.g. retail sales people</a:t>
            </a:r>
          </a:p>
          <a:p>
            <a:r>
              <a:rPr lang="en-GB" dirty="0"/>
              <a:t>With emergent causal powers</a:t>
            </a:r>
          </a:p>
          <a:p>
            <a:pPr lvl="1"/>
            <a:r>
              <a:rPr lang="en-GB" dirty="0"/>
              <a:t>both members and outsiders act differently than they would in the absence of these relations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0972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58" b="7041"/>
          <a:stretch/>
        </p:blipFill>
        <p:spPr bwMode="auto">
          <a:xfrm>
            <a:off x="7485363" y="3919085"/>
            <a:ext cx="3713368" cy="2097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1919536" y="548681"/>
            <a:ext cx="8229600" cy="664797"/>
          </a:xfrm>
          <a:ln/>
        </p:spPr>
        <p:txBody>
          <a:bodyPr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dirty="0"/>
              <a:t>norms and norm circles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637563" y="1633610"/>
            <a:ext cx="8133797" cy="4166846"/>
          </a:xfrm>
          <a:ln/>
        </p:spPr>
        <p:txBody>
          <a:bodyPr wrap="square">
            <a:spAutoFit/>
          </a:bodyPr>
          <a:lstStyle/>
          <a:p>
            <a:pPr>
              <a:lnSpc>
                <a:spcPct val="93000"/>
              </a:lnSpc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dirty="0"/>
              <a:t>Norms as expectations about practices </a:t>
            </a:r>
          </a:p>
          <a:p>
            <a:pPr lvl="1">
              <a:lnSpc>
                <a:spcPct val="93000"/>
              </a:lnSpc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dirty="0"/>
              <a:t>not always conscious and </a:t>
            </a:r>
            <a:r>
              <a:rPr lang="en-GB" dirty="0" err="1"/>
              <a:t>verbalisable</a:t>
            </a:r>
            <a:endParaRPr lang="en-GB" dirty="0"/>
          </a:p>
          <a:p>
            <a:pPr>
              <a:lnSpc>
                <a:spcPct val="93000"/>
              </a:lnSpc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dirty="0"/>
              <a:t>Normative social institutions?</a:t>
            </a:r>
          </a:p>
          <a:p>
            <a:pPr>
              <a:lnSpc>
                <a:spcPct val="93000"/>
              </a:lnSpc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en-GB" dirty="0"/>
              <a:t>For every norm there is a norm circle:</a:t>
            </a:r>
          </a:p>
          <a:p>
            <a:pPr lvl="1">
              <a:lnSpc>
                <a:spcPct val="93000"/>
              </a:lnSpc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en-GB" dirty="0"/>
              <a:t>the people committed to endorsing </a:t>
            </a:r>
            <a:br>
              <a:rPr lang="en-GB" dirty="0"/>
            </a:br>
            <a:r>
              <a:rPr lang="en-GB" dirty="0"/>
              <a:t>and enforcing that norm</a:t>
            </a:r>
          </a:p>
          <a:p>
            <a:pPr lvl="1">
              <a:lnSpc>
                <a:spcPct val="93000"/>
              </a:lnSpc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en-GB" dirty="0"/>
              <a:t>norm effectiveness depends </a:t>
            </a:r>
            <a:br>
              <a:rPr lang="en-GB" dirty="0"/>
            </a:br>
            <a:r>
              <a:rPr lang="en-GB" dirty="0"/>
              <a:t>on group backing</a:t>
            </a:r>
          </a:p>
          <a:p>
            <a:pPr lvl="1">
              <a:lnSpc>
                <a:spcPct val="93000"/>
              </a:lnSpc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en-GB" dirty="0"/>
              <a:t>norm circles not rules </a:t>
            </a:r>
            <a:br>
              <a:rPr lang="en-GB" dirty="0"/>
            </a:br>
            <a:r>
              <a:rPr lang="en-GB" dirty="0"/>
              <a:t>cause compliance</a:t>
            </a:r>
          </a:p>
        </p:txBody>
      </p:sp>
    </p:spTree>
    <p:extLst>
      <p:ext uri="{BB962C8B-B14F-4D97-AF65-F5344CB8AC3E}">
        <p14:creationId xmlns:p14="http://schemas.microsoft.com/office/powerpoint/2010/main" val="402077835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norm circle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3000"/>
              </a:lnSpc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en-GB" dirty="0"/>
              <a:t>Operating through effects on beliefs</a:t>
            </a:r>
          </a:p>
          <a:p>
            <a:pPr lvl="1">
              <a:lnSpc>
                <a:spcPct val="93000"/>
              </a:lnSpc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en-GB" dirty="0"/>
              <a:t>individuals believe they face a social environment where people will reward or penalise them depending on whether they observe the norm</a:t>
            </a:r>
          </a:p>
          <a:p>
            <a:pPr lvl="1">
              <a:lnSpc>
                <a:spcPct val="93000"/>
              </a:lnSpc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en-GB" dirty="0"/>
              <a:t>members group believe they act on behalf of a group when they endorse and enforce the norm</a:t>
            </a:r>
          </a:p>
          <a:p>
            <a:pPr>
              <a:lnSpc>
                <a:spcPct val="93000"/>
              </a:lnSpc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en-GB" dirty="0"/>
              <a:t>Both members and targets act differently than they would in the absence of such groups</a:t>
            </a:r>
          </a:p>
          <a:p>
            <a:pPr>
              <a:lnSpc>
                <a:spcPct val="93000"/>
              </a:lnSpc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en-GB" dirty="0"/>
              <a:t>Norm circles tend to produce a tendency to comply with the norm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9693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books on a table&#10;&#10;Description automatically generated">
            <a:extLst>
              <a:ext uri="{FF2B5EF4-FFF2-40B4-BE49-F238E27FC236}">
                <a16:creationId xmlns:a16="http://schemas.microsoft.com/office/drawing/2014/main" id="{229C0019-2271-4A4A-B70F-8C1BC9D8A07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287" y="1746956"/>
            <a:ext cx="6829425" cy="4525963"/>
          </a:xfrm>
        </p:spPr>
      </p:pic>
    </p:spTree>
    <p:extLst>
      <p:ext uri="{BB962C8B-B14F-4D97-AF65-F5344CB8AC3E}">
        <p14:creationId xmlns:p14="http://schemas.microsoft.com/office/powerpoint/2010/main" val="16722514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norm circle intersectionality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528" y="1556793"/>
            <a:ext cx="8382000" cy="4795159"/>
          </a:xfrm>
        </p:spPr>
        <p:txBody>
          <a:bodyPr/>
          <a:lstStyle/>
          <a:p>
            <a:r>
              <a:rPr lang="en-GB" dirty="0"/>
              <a:t>Norm circles are not necessarily congruent</a:t>
            </a:r>
          </a:p>
          <a:p>
            <a:pPr lvl="1"/>
            <a:r>
              <a:rPr lang="en-GB" dirty="0"/>
              <a:t>different norm circles for different norms</a:t>
            </a:r>
          </a:p>
          <a:p>
            <a:pPr lvl="1"/>
            <a:r>
              <a:rPr lang="en-GB" dirty="0"/>
              <a:t>they can overlap</a:t>
            </a:r>
          </a:p>
          <a:p>
            <a:pPr lvl="1"/>
            <a:r>
              <a:rPr lang="en-GB" dirty="0"/>
              <a:t>they can be clustered</a:t>
            </a:r>
          </a:p>
          <a:p>
            <a:r>
              <a:rPr lang="en-GB" dirty="0"/>
              <a:t>Not a single monolithic </a:t>
            </a:r>
            <a:br>
              <a:rPr lang="en-GB" dirty="0"/>
            </a:br>
            <a:r>
              <a:rPr lang="en-GB" dirty="0"/>
              <a:t>normative environment</a:t>
            </a:r>
          </a:p>
          <a:p>
            <a:pPr lvl="1"/>
            <a:r>
              <a:rPr lang="en-GB" dirty="0"/>
              <a:t>particularly in </a:t>
            </a:r>
            <a:br>
              <a:rPr lang="en-GB" dirty="0"/>
            </a:br>
            <a:r>
              <a:rPr lang="en-GB" dirty="0"/>
              <a:t>contemporary societies</a:t>
            </a:r>
          </a:p>
          <a:p>
            <a:endParaRPr lang="en-GB" dirty="0"/>
          </a:p>
          <a:p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6384033" y="2420889"/>
            <a:ext cx="4071937" cy="3490913"/>
            <a:chOff x="4500563" y="3000375"/>
            <a:chExt cx="4071937" cy="3490913"/>
          </a:xfrm>
        </p:grpSpPr>
        <p:sp>
          <p:nvSpPr>
            <p:cNvPr id="5" name="Multiply 4"/>
            <p:cNvSpPr/>
            <p:nvPr/>
          </p:nvSpPr>
          <p:spPr>
            <a:xfrm>
              <a:off x="6429375" y="4214813"/>
              <a:ext cx="500063" cy="428625"/>
            </a:xfrm>
            <a:prstGeom prst="mathMultiply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6143625" y="3000375"/>
              <a:ext cx="2428875" cy="242887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5000625" y="3786188"/>
              <a:ext cx="2214563" cy="221456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4643438" y="3214688"/>
              <a:ext cx="1509712" cy="15621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4500563" y="4500563"/>
              <a:ext cx="1562100" cy="15621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5572125" y="4929188"/>
              <a:ext cx="1562100" cy="15621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61769347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building from norms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Basis for a layered social ontology</a:t>
            </a:r>
          </a:p>
          <a:p>
            <a:r>
              <a:rPr lang="en-GB" dirty="0"/>
              <a:t>Norms shape practices</a:t>
            </a:r>
          </a:p>
          <a:p>
            <a:pPr lvl="1"/>
            <a:r>
              <a:rPr lang="en-GB" dirty="0"/>
              <a:t>larger structures emerge from sets of practices</a:t>
            </a:r>
          </a:p>
          <a:p>
            <a:pPr lvl="1"/>
            <a:r>
              <a:rPr lang="en-GB" dirty="0"/>
              <a:t>people interact in regularised ways</a:t>
            </a:r>
          </a:p>
          <a:p>
            <a:pPr lvl="1"/>
            <a:r>
              <a:rPr lang="en-GB" dirty="0"/>
              <a:t>with each other and things </a:t>
            </a:r>
          </a:p>
          <a:p>
            <a:r>
              <a:rPr lang="en-GB" dirty="0"/>
              <a:t>e.g. organisations</a:t>
            </a:r>
          </a:p>
          <a:p>
            <a:pPr lvl="1"/>
            <a:r>
              <a:rPr lang="en-GB" dirty="0"/>
              <a:t>roles as bundles of norm-guided practices</a:t>
            </a:r>
          </a:p>
          <a:p>
            <a:r>
              <a:rPr lang="en-GB" dirty="0"/>
              <a:t>e.g. market systems</a:t>
            </a:r>
          </a:p>
          <a:p>
            <a:pPr lvl="1"/>
            <a:r>
              <a:rPr lang="en-GB" dirty="0"/>
              <a:t>emergent from people following market practices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59277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133AA-8B46-4CF5-BB5D-11070BA1F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Realism and social construction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76BE5-C034-4030-9E8B-F67BE8E2AE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three:</a:t>
            </a:r>
          </a:p>
        </p:txBody>
      </p:sp>
    </p:spTree>
    <p:extLst>
      <p:ext uri="{BB962C8B-B14F-4D97-AF65-F5344CB8AC3E}">
        <p14:creationId xmlns:p14="http://schemas.microsoft.com/office/powerpoint/2010/main" val="2950458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construction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e.g. Berger/</a:t>
            </a:r>
            <a:r>
              <a:rPr lang="en-US" dirty="0" err="1"/>
              <a:t>Luckmann</a:t>
            </a:r>
            <a:r>
              <a:rPr lang="en-US" dirty="0"/>
              <a:t>: The social construction of reality (1966)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processes in which we construct in interaction with each other a shared reality experienced as objective/‘factual’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which then affects how we behave and how we relate to each other</a:t>
            </a:r>
          </a:p>
          <a:p>
            <a:pPr>
              <a:lnSpc>
                <a:spcPct val="120000"/>
              </a:lnSpc>
            </a:pPr>
            <a:r>
              <a:rPr lang="en-US" dirty="0"/>
              <a:t>B&amp;L say we </a:t>
            </a:r>
            <a:r>
              <a:rPr lang="en-US" i="1" dirty="0"/>
              <a:t>experience</a:t>
            </a:r>
            <a:r>
              <a:rPr lang="en-US" dirty="0"/>
              <a:t> constructions as real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but constructionists often avoid questions about reality</a:t>
            </a:r>
          </a:p>
          <a:p>
            <a:pPr>
              <a:lnSpc>
                <a:spcPct val="120000"/>
              </a:lnSpc>
            </a:pPr>
            <a:r>
              <a:rPr lang="en-US" dirty="0"/>
              <a:t>Can realists be constructionists? should they?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need to distinguish between moderate and radical forms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88693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A46418-3CD1-4EBB-88E5-2159A425C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moderate constructionism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254472C-006F-4385-A3E4-00D7A47A7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69" y="1600201"/>
            <a:ext cx="11402009" cy="4525963"/>
          </a:xfrm>
        </p:spPr>
        <p:txBody>
          <a:bodyPr/>
          <a:lstStyle/>
          <a:p>
            <a:r>
              <a:rPr lang="en-GB" dirty="0"/>
              <a:t>For a realist, what can be constructed?</a:t>
            </a:r>
          </a:p>
          <a:p>
            <a:pPr lvl="1"/>
            <a:r>
              <a:rPr lang="en-GB" dirty="0"/>
              <a:t>the social world is concept-dependent</a:t>
            </a:r>
          </a:p>
          <a:p>
            <a:pPr lvl="1"/>
            <a:r>
              <a:rPr lang="en-GB" dirty="0"/>
              <a:t>e.g. we accept the powers of governments because we have accepted certain ideas about government</a:t>
            </a:r>
          </a:p>
          <a:p>
            <a:pPr lvl="1"/>
            <a:r>
              <a:rPr lang="en-GB" dirty="0"/>
              <a:t>so we can change the social world by changing how people think</a:t>
            </a:r>
          </a:p>
          <a:p>
            <a:pPr lvl="1"/>
            <a:r>
              <a:rPr lang="en-GB" dirty="0"/>
              <a:t>structures that depend on how we, collectively, think can be constructed</a:t>
            </a:r>
          </a:p>
          <a:p>
            <a:r>
              <a:rPr lang="en-GB" dirty="0"/>
              <a:t>Separate the transitive and intransitive dimensions</a:t>
            </a:r>
          </a:p>
          <a:p>
            <a:pPr lvl="1"/>
            <a:r>
              <a:rPr lang="en-GB" dirty="0"/>
              <a:t>how other people think is intransitive for me, and the social structures I am faced with depend on that</a:t>
            </a:r>
          </a:p>
          <a:p>
            <a:pPr lvl="1"/>
            <a:r>
              <a:rPr lang="en-GB" dirty="0"/>
              <a:t>but still independent of what I myself think (the transitive dimension)</a:t>
            </a:r>
          </a:p>
          <a:p>
            <a:pPr lvl="1"/>
            <a:r>
              <a:rPr lang="en-GB" dirty="0"/>
              <a:t>so I cannot change them by changing just how </a:t>
            </a:r>
            <a:r>
              <a:rPr lang="en-GB" i="1" dirty="0"/>
              <a:t>I</a:t>
            </a:r>
            <a:r>
              <a:rPr lang="en-GB" dirty="0"/>
              <a:t> think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80694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 contras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093" y="1855620"/>
            <a:ext cx="4167907" cy="416790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927" y="1600201"/>
            <a:ext cx="10786187" cy="4525963"/>
          </a:xfrm>
        </p:spPr>
        <p:txBody>
          <a:bodyPr/>
          <a:lstStyle/>
          <a:p>
            <a:r>
              <a:rPr lang="en-GB" dirty="0"/>
              <a:t>Notes, coins, and bank balances are only money because we agree to treat them as acceptable forms of payment</a:t>
            </a:r>
          </a:p>
          <a:p>
            <a:r>
              <a:rPr lang="en-GB" dirty="0"/>
              <a:t>So money, or its value, is socially constructed</a:t>
            </a:r>
          </a:p>
          <a:p>
            <a:pPr lvl="1"/>
            <a:r>
              <a:rPr lang="en-GB" dirty="0"/>
              <a:t>this value would otherwise not exist at all</a:t>
            </a:r>
          </a:p>
          <a:p>
            <a:pPr lvl="1"/>
            <a:r>
              <a:rPr lang="en-GB" dirty="0"/>
              <a:t>notes &amp; coins exist physically whatever we </a:t>
            </a:r>
            <a:br>
              <a:rPr lang="en-GB" dirty="0"/>
            </a:br>
            <a:r>
              <a:rPr lang="en-GB" dirty="0"/>
              <a:t>think (intransitive)</a:t>
            </a:r>
          </a:p>
          <a:p>
            <a:pPr lvl="1"/>
            <a:r>
              <a:rPr lang="en-GB" dirty="0"/>
              <a:t>but being </a:t>
            </a:r>
            <a:r>
              <a:rPr lang="en-GB" i="1" dirty="0"/>
              <a:t>money</a:t>
            </a:r>
            <a:r>
              <a:rPr lang="en-GB" dirty="0"/>
              <a:t> depends on social construction</a:t>
            </a:r>
          </a:p>
          <a:p>
            <a:pPr lvl="1"/>
            <a:r>
              <a:rPr lang="en-GB" dirty="0"/>
              <a:t>i.e. on other people’s beliefs (intransitive)</a:t>
            </a:r>
          </a:p>
          <a:p>
            <a:r>
              <a:rPr lang="en-GB" dirty="0"/>
              <a:t>So the money-ness of those notes is real and </a:t>
            </a:r>
            <a:br>
              <a:rPr lang="en-GB" dirty="0"/>
            </a:br>
            <a:r>
              <a:rPr lang="en-GB" dirty="0"/>
              <a:t>intransitive, even though it is socially constructed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22238"/>
            <a:ext cx="8147248" cy="1295400"/>
          </a:xfrm>
        </p:spPr>
        <p:txBody>
          <a:bodyPr>
            <a:normAutofit/>
          </a:bodyPr>
          <a:lstStyle/>
          <a:p>
            <a:r>
              <a:rPr lang="en-GB" dirty="0"/>
              <a:t>the social construction of money</a:t>
            </a:r>
          </a:p>
        </p:txBody>
      </p:sp>
    </p:spTree>
    <p:extLst>
      <p:ext uri="{BB962C8B-B14F-4D97-AF65-F5344CB8AC3E}">
        <p14:creationId xmlns:p14="http://schemas.microsoft.com/office/powerpoint/2010/main" val="10896676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posing for a picture&#10;&#10;Description automatically generated">
            <a:extLst>
              <a:ext uri="{FF2B5EF4-FFF2-40B4-BE49-F238E27FC236}">
                <a16:creationId xmlns:a16="http://schemas.microsoft.com/office/drawing/2014/main" id="{545F9C61-3BC2-4FCD-B4B6-C006BA717E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0" y="4307798"/>
            <a:ext cx="2376264" cy="16588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exercise: can it be socially constructed?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atoms and molecules</a:t>
            </a:r>
          </a:p>
          <a:p>
            <a:r>
              <a:rPr lang="en-GB" dirty="0"/>
              <a:t>domestic violence</a:t>
            </a:r>
          </a:p>
          <a:p>
            <a:r>
              <a:rPr lang="en-GB" dirty="0"/>
              <a:t>public opinion</a:t>
            </a:r>
          </a:p>
          <a:p>
            <a:r>
              <a:rPr lang="en-GB" dirty="0"/>
              <a:t>the weather</a:t>
            </a:r>
          </a:p>
          <a:p>
            <a:r>
              <a:rPr lang="en-GB" dirty="0"/>
              <a:t>childhood</a:t>
            </a:r>
          </a:p>
          <a:p>
            <a:r>
              <a:rPr lang="en-GB" dirty="0"/>
              <a:t>reality</a:t>
            </a:r>
          </a:p>
          <a:p>
            <a:r>
              <a:rPr lang="en-GB" dirty="0"/>
              <a:t>the body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548771-69C9-48AD-B0B3-33645DD10B0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the self</a:t>
            </a:r>
          </a:p>
          <a:p>
            <a:r>
              <a:rPr lang="en-GB" dirty="0"/>
              <a:t>animals</a:t>
            </a:r>
          </a:p>
          <a:p>
            <a:r>
              <a:rPr lang="en-GB" dirty="0"/>
              <a:t>nature</a:t>
            </a:r>
          </a:p>
          <a:p>
            <a:r>
              <a:rPr lang="en-GB" dirty="0"/>
              <a:t>mass murder</a:t>
            </a:r>
          </a:p>
          <a:p>
            <a:r>
              <a:rPr lang="en-GB" dirty="0"/>
              <a:t>intelligence</a:t>
            </a:r>
          </a:p>
          <a:p>
            <a:r>
              <a:rPr lang="en-GB" dirty="0"/>
              <a:t>disability</a:t>
            </a:r>
          </a:p>
          <a:p>
            <a:r>
              <a:rPr lang="en-GB" dirty="0"/>
              <a:t>goals in football</a:t>
            </a:r>
          </a:p>
        </p:txBody>
      </p:sp>
      <p:pic>
        <p:nvPicPr>
          <p:cNvPr id="6" name="Picture 5" descr="A small brown animal&#10;&#10;Description automatically generated">
            <a:extLst>
              <a:ext uri="{FF2B5EF4-FFF2-40B4-BE49-F238E27FC236}">
                <a16:creationId xmlns:a16="http://schemas.microsoft.com/office/drawing/2014/main" id="{BA50846E-5F50-4B40-90A1-074264F3E0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815" y="1768051"/>
            <a:ext cx="2372785" cy="166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3495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value of constructionism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Political: it enables us to question what was previously taken for granted, e.g. as ‘natural’</a:t>
            </a:r>
          </a:p>
          <a:p>
            <a:pPr lvl="1"/>
            <a:r>
              <a:rPr lang="en-GB" dirty="0"/>
              <a:t>e.g. </a:t>
            </a:r>
            <a:r>
              <a:rPr lang="en-GB" dirty="0" err="1"/>
              <a:t>Seidman</a:t>
            </a:r>
            <a:r>
              <a:rPr lang="en-GB" dirty="0"/>
              <a:t> on race and sexuality</a:t>
            </a:r>
          </a:p>
          <a:p>
            <a:pPr lvl="1"/>
            <a:r>
              <a:rPr lang="en-GB" dirty="0"/>
              <a:t>e.g. de Beauvoir: “One is not born, but rather becomes, a woman”</a:t>
            </a:r>
          </a:p>
          <a:p>
            <a:r>
              <a:rPr lang="en-GB" dirty="0"/>
              <a:t>But is it anything more?</a:t>
            </a:r>
          </a:p>
          <a:p>
            <a:pPr lvl="1"/>
            <a:r>
              <a:rPr lang="en-GB" dirty="0"/>
              <a:t>if so, we will need to be able to explain how it works</a:t>
            </a:r>
          </a:p>
        </p:txBody>
      </p:sp>
    </p:spTree>
    <p:extLst>
      <p:ext uri="{BB962C8B-B14F-4D97-AF65-F5344CB8AC3E}">
        <p14:creationId xmlns:p14="http://schemas.microsoft.com/office/powerpoint/2010/main" val="14639780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A062A606-A000-4016-9F59-43C30C638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80" y="2168860"/>
            <a:ext cx="2872115" cy="25202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332656"/>
            <a:ext cx="8229600" cy="1143000"/>
          </a:xfrm>
        </p:spPr>
        <p:txBody>
          <a:bodyPr/>
          <a:lstStyle/>
          <a:p>
            <a:r>
              <a:rPr lang="en-GB" dirty="0"/>
              <a:t>radical constructionism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119" y="1600201"/>
            <a:ext cx="7945161" cy="4525963"/>
          </a:xfrm>
        </p:spPr>
        <p:txBody>
          <a:bodyPr/>
          <a:lstStyle/>
          <a:p>
            <a:r>
              <a:rPr lang="en-GB" sz="2400" dirty="0"/>
              <a:t>“what we know as reality is itself </a:t>
            </a:r>
            <a:br>
              <a:rPr lang="en-GB" sz="2400" dirty="0"/>
            </a:br>
            <a:r>
              <a:rPr lang="en-GB" sz="2400" dirty="0"/>
              <a:t>a social construction” (Burr...)</a:t>
            </a:r>
          </a:p>
          <a:p>
            <a:r>
              <a:rPr lang="en-GB" sz="2400" dirty="0"/>
              <a:t>“we could use our language to construct alternative worlds in which there is no gravity or cancer, or in which persons and birds are equivalent” (</a:t>
            </a:r>
            <a:r>
              <a:rPr lang="en-GB" sz="2400" dirty="0" err="1"/>
              <a:t>Gergen</a:t>
            </a:r>
            <a:r>
              <a:rPr lang="en-GB" sz="2400" dirty="0"/>
              <a:t>...)</a:t>
            </a:r>
          </a:p>
          <a:p>
            <a:r>
              <a:rPr lang="en-GB" sz="2400" dirty="0"/>
              <a:t>implies that social constructions are not interpretations of an independent reality, but create our sense of such a reality</a:t>
            </a:r>
          </a:p>
          <a:p>
            <a:r>
              <a:rPr lang="en-GB" sz="2400" dirty="0"/>
              <a:t>depends on belief that we have no access to the world except through discourse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63605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1" y="122238"/>
            <a:ext cx="7643813" cy="1295400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199" y="1772816"/>
            <a:ext cx="5832648" cy="396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027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A2076-60F8-4235-A246-CD925FC47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Which key concepts?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443430-BF15-4043-A5CF-3A778E14F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6997" y="1940089"/>
            <a:ext cx="3258005" cy="415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3270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22238"/>
            <a:ext cx="8003232" cy="1295400"/>
          </a:xfrm>
        </p:spPr>
        <p:txBody>
          <a:bodyPr>
            <a:normAutofit/>
          </a:bodyPr>
          <a:lstStyle/>
          <a:p>
            <a:r>
              <a:rPr lang="en-GB" dirty="0"/>
              <a:t>do we have access to the world?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Kant</a:t>
            </a:r>
          </a:p>
          <a:p>
            <a:pPr lvl="1"/>
            <a:r>
              <a:rPr lang="en-GB" dirty="0"/>
              <a:t>phenomenological vs </a:t>
            </a:r>
            <a:r>
              <a:rPr lang="en-GB" dirty="0" err="1"/>
              <a:t>noumenal</a:t>
            </a:r>
            <a:r>
              <a:rPr lang="en-GB" dirty="0"/>
              <a:t> world</a:t>
            </a:r>
          </a:p>
          <a:p>
            <a:pPr lvl="1"/>
            <a:r>
              <a:rPr lang="en-GB" dirty="0"/>
              <a:t>access only to impressions, shaped by </a:t>
            </a:r>
            <a:r>
              <a:rPr lang="en-GB" i="1" dirty="0"/>
              <a:t>a priori</a:t>
            </a:r>
            <a:r>
              <a:rPr lang="en-GB" dirty="0"/>
              <a:t> categories</a:t>
            </a:r>
          </a:p>
          <a:p>
            <a:r>
              <a:rPr lang="en-GB" dirty="0"/>
              <a:t>neo-Kantians</a:t>
            </a:r>
          </a:p>
          <a:p>
            <a:pPr lvl="1"/>
            <a:r>
              <a:rPr lang="en-GB" dirty="0"/>
              <a:t>access only to discursive concepts </a:t>
            </a:r>
          </a:p>
          <a:p>
            <a:pPr lvl="1"/>
            <a:r>
              <a:rPr lang="en-GB" dirty="0"/>
              <a:t>shaped by socially determined linguistic forms</a:t>
            </a:r>
          </a:p>
          <a:p>
            <a:r>
              <a:rPr lang="en-GB" dirty="0"/>
              <a:t>Realists</a:t>
            </a:r>
          </a:p>
          <a:p>
            <a:pPr lvl="1"/>
            <a:r>
              <a:rPr lang="en-GB" dirty="0"/>
              <a:t>we have sensory access to the world</a:t>
            </a:r>
          </a:p>
          <a:p>
            <a:pPr lvl="1"/>
            <a:r>
              <a:rPr lang="en-GB" dirty="0"/>
              <a:t>though it is influenced by our concepts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46143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realism and radical constructionism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Is all our thinking about the world radically constructed?</a:t>
            </a:r>
          </a:p>
          <a:p>
            <a:pPr lvl="1"/>
            <a:r>
              <a:rPr lang="en-GB" dirty="0"/>
              <a:t>would it be just as sound if they were constructed differently?</a:t>
            </a:r>
          </a:p>
          <a:p>
            <a:pPr lvl="1"/>
            <a:r>
              <a:rPr lang="en-GB" dirty="0"/>
              <a:t>or is there something that is </a:t>
            </a:r>
            <a:r>
              <a:rPr lang="en-GB" i="1" dirty="0"/>
              <a:t>not</a:t>
            </a:r>
            <a:r>
              <a:rPr lang="en-GB" dirty="0"/>
              <a:t> dependent on how we think &amp; talk about it against which we can judge constructions?</a:t>
            </a:r>
          </a:p>
          <a:p>
            <a:r>
              <a:rPr lang="en-GB" dirty="0"/>
              <a:t>Incoherent to deny that we have access to material reality</a:t>
            </a:r>
          </a:p>
          <a:p>
            <a:pPr lvl="1"/>
            <a:r>
              <a:rPr lang="en-GB" dirty="0"/>
              <a:t>how could we communicate without perceptual </a:t>
            </a:r>
            <a:br>
              <a:rPr lang="en-GB" dirty="0"/>
            </a:br>
            <a:r>
              <a:rPr lang="en-GB" dirty="0"/>
              <a:t>access to sound, text, etc?</a:t>
            </a:r>
          </a:p>
          <a:p>
            <a:r>
              <a:rPr lang="en-GB" dirty="0"/>
              <a:t>Hence material reality </a:t>
            </a:r>
            <a:r>
              <a:rPr lang="en-GB" i="1" dirty="0"/>
              <a:t>can</a:t>
            </a:r>
            <a:r>
              <a:rPr lang="en-GB" dirty="0"/>
              <a:t> also influence </a:t>
            </a:r>
            <a:br>
              <a:rPr lang="en-GB" dirty="0"/>
            </a:br>
            <a:r>
              <a:rPr lang="en-GB" dirty="0"/>
              <a:t>us and we can assess claims against it</a:t>
            </a:r>
          </a:p>
          <a:p>
            <a:pPr lvl="1"/>
            <a:r>
              <a:rPr lang="en-GB" dirty="0"/>
              <a:t>ontological realism          judgemental rationality</a:t>
            </a:r>
          </a:p>
        </p:txBody>
      </p:sp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3C5B6D87-E5F8-46D4-B341-6ED0D0D7B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768" y="3429000"/>
            <a:ext cx="4710232" cy="3125435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C0EFF5E5-8049-4A64-8CF6-EA5F977B2CBD}"/>
              </a:ext>
            </a:extLst>
          </p:cNvPr>
          <p:cNvSpPr/>
          <p:nvPr/>
        </p:nvSpPr>
        <p:spPr>
          <a:xfrm>
            <a:off x="4460033" y="5710335"/>
            <a:ext cx="503853" cy="2425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645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ontology of social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If something is socially constructed, then</a:t>
            </a:r>
          </a:p>
          <a:p>
            <a:pPr lvl="1"/>
            <a:r>
              <a:rPr lang="en-GB" dirty="0"/>
              <a:t>what is doing the constructing? and how?</a:t>
            </a:r>
          </a:p>
          <a:p>
            <a:r>
              <a:rPr lang="en-GB" dirty="0"/>
              <a:t>Constructionists vague on causal process</a:t>
            </a:r>
          </a:p>
          <a:p>
            <a:pPr lvl="1"/>
            <a:r>
              <a:rPr lang="en-GB" dirty="0"/>
              <a:t>language, discourse, culture as forces at work</a:t>
            </a:r>
          </a:p>
          <a:p>
            <a:r>
              <a:rPr lang="en-GB" dirty="0"/>
              <a:t>I argue all of these are produced by norm circles</a:t>
            </a:r>
          </a:p>
          <a:p>
            <a:pPr lvl="1"/>
            <a:r>
              <a:rPr lang="en-GB" dirty="0"/>
              <a:t>groups of people who influence our behaviour</a:t>
            </a:r>
          </a:p>
          <a:p>
            <a:pPr lvl="1"/>
            <a:r>
              <a:rPr lang="en-GB" dirty="0"/>
              <a:t>shaping our ideas about what is acceptable, how to behave, and what exists in the social world</a:t>
            </a:r>
          </a:p>
          <a:p>
            <a:pPr lvl="1"/>
            <a:r>
              <a:rPr lang="en-GB" dirty="0"/>
              <a:t>creating structures that can have material effects through the actions of people acting on their behalf</a:t>
            </a:r>
          </a:p>
          <a:p>
            <a:pPr lvl="1"/>
            <a:r>
              <a:rPr lang="en-GB" dirty="0"/>
              <a:t>e.g. police, e.g. shops that will accept some forms of ‘money’ and not others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25429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Social construction is the outcome of a real causal process</a:t>
            </a:r>
          </a:p>
          <a:p>
            <a:r>
              <a:rPr lang="en-GB" dirty="0"/>
              <a:t>Only those things can be socially constructed that depend on how we think about them</a:t>
            </a:r>
          </a:p>
          <a:p>
            <a:pPr lvl="1"/>
            <a:r>
              <a:rPr lang="en-GB" dirty="0"/>
              <a:t>concepts, human behaviour, institutional reality</a:t>
            </a:r>
          </a:p>
          <a:p>
            <a:r>
              <a:rPr lang="en-GB" dirty="0"/>
              <a:t>Still enough to be enormously important</a:t>
            </a:r>
          </a:p>
          <a:p>
            <a:r>
              <a:rPr lang="en-GB" dirty="0"/>
              <a:t>All of these could be constructed differently</a:t>
            </a:r>
          </a:p>
          <a:p>
            <a:pPr lvl="1"/>
            <a:r>
              <a:rPr lang="en-GB" dirty="0"/>
              <a:t>but these constructions depend on the exercise of power in symbolic struggles</a:t>
            </a:r>
          </a:p>
        </p:txBody>
      </p:sp>
    </p:spTree>
    <p:extLst>
      <p:ext uri="{BB962C8B-B14F-4D97-AF65-F5344CB8AC3E}">
        <p14:creationId xmlns:p14="http://schemas.microsoft.com/office/powerpoint/2010/main" val="29389939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EE018-233D-47AB-A67E-5BE0DBA59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culture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1C5753-D021-4E14-A70B-0A9A46719A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four:</a:t>
            </a:r>
          </a:p>
        </p:txBody>
      </p:sp>
    </p:spTree>
    <p:extLst>
      <p:ext uri="{BB962C8B-B14F-4D97-AF65-F5344CB8AC3E}">
        <p14:creationId xmlns:p14="http://schemas.microsoft.com/office/powerpoint/2010/main" val="27945405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Archer’s morphogenetic approach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Morphogenesis: “those processes which tend to elaborate or change a system’s given form, structure or state” (Buckley 1967: 58-9) (vs. </a:t>
            </a:r>
            <a:r>
              <a:rPr lang="en-GB" dirty="0" err="1"/>
              <a:t>morphostasis</a:t>
            </a:r>
            <a:r>
              <a:rPr lang="en-GB" dirty="0"/>
              <a:t>)</a:t>
            </a:r>
          </a:p>
          <a:p>
            <a:r>
              <a:rPr lang="en-GB" dirty="0"/>
              <a:t>The morphogenetic cycle</a:t>
            </a:r>
          </a:p>
          <a:p>
            <a:pPr lvl="1"/>
            <a:r>
              <a:rPr lang="en-GB" dirty="0"/>
              <a:t>Structures pre-exist &amp; influence action</a:t>
            </a:r>
          </a:p>
          <a:p>
            <a:pPr lvl="1"/>
            <a:r>
              <a:rPr lang="en-GB" dirty="0"/>
              <a:t>Action reproduces/transforms structure</a:t>
            </a:r>
          </a:p>
          <a:p>
            <a:pPr lvl="1"/>
            <a:r>
              <a:rPr lang="en-GB" dirty="0"/>
              <a:t>cf. </a:t>
            </a:r>
            <a:r>
              <a:rPr lang="en-GB" dirty="0" err="1"/>
              <a:t>Bhaskar’s</a:t>
            </a:r>
            <a:r>
              <a:rPr lang="en-GB" dirty="0"/>
              <a:t> Transformational Model of Social Action</a:t>
            </a:r>
          </a:p>
          <a:p>
            <a:r>
              <a:rPr lang="en-GB" dirty="0"/>
              <a:t>Analytical dualism</a:t>
            </a:r>
          </a:p>
          <a:p>
            <a:pPr lvl="1"/>
            <a:r>
              <a:rPr lang="en-GB" dirty="0"/>
              <a:t>recognise both so we can analyse interactions</a:t>
            </a:r>
          </a:p>
          <a:p>
            <a:pPr lvl="1"/>
            <a:r>
              <a:rPr lang="en-GB" dirty="0"/>
              <a:t>although structure depends on individual action</a:t>
            </a:r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8164438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picturing morphogenesis</a:t>
            </a:r>
          </a:p>
        </p:txBody>
      </p:sp>
      <p:sp>
        <p:nvSpPr>
          <p:cNvPr id="11267" name="Content Placeholder 4"/>
          <p:cNvSpPr>
            <a:spLocks noGrp="1"/>
          </p:cNvSpPr>
          <p:nvPr>
            <p:ph idx="1"/>
          </p:nvPr>
        </p:nvSpPr>
        <p:spPr>
          <a:xfrm>
            <a:off x="1997158" y="4077072"/>
            <a:ext cx="7577137" cy="3214046"/>
          </a:xfrm>
        </p:spPr>
        <p:txBody>
          <a:bodyPr/>
          <a:lstStyle/>
          <a:p>
            <a:r>
              <a:rPr lang="en-GB" sz="2400" dirty="0"/>
              <a:t>A continuous cycle</a:t>
            </a:r>
          </a:p>
          <a:p>
            <a:pPr lvl="1"/>
            <a:r>
              <a:rPr lang="en-GB" sz="2000" dirty="0"/>
              <a:t>Reproduction=</a:t>
            </a:r>
            <a:r>
              <a:rPr lang="en-GB" sz="2000" dirty="0" err="1"/>
              <a:t>morphostasis</a:t>
            </a:r>
            <a:endParaRPr lang="en-GB" sz="2000" dirty="0"/>
          </a:p>
          <a:p>
            <a:pPr lvl="1"/>
            <a:r>
              <a:rPr lang="en-GB" sz="2000" dirty="0"/>
              <a:t>Transformation=morphogenesis</a:t>
            </a:r>
          </a:p>
          <a:p>
            <a:r>
              <a:rPr lang="en-GB" sz="2400" dirty="0"/>
              <a:t>Agent influenced by external structural context</a:t>
            </a:r>
          </a:p>
          <a:p>
            <a:pPr lvl="1"/>
            <a:r>
              <a:rPr lang="en-GB" sz="2000" dirty="0"/>
              <a:t>And influences it in turn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351584" y="1844824"/>
          <a:ext cx="6786610" cy="1857390"/>
        </p:xfrm>
        <a:graphic>
          <a:graphicData uri="http://schemas.openxmlformats.org/drawingml/2006/table">
            <a:tbl>
              <a:tblPr/>
              <a:tblGrid>
                <a:gridCol w="1696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6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70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70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9565">
                <a:tc gridSpan="2"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Times New Roman"/>
                          <a:ea typeface="Times New Roman"/>
                          <a:cs typeface="Times New Roman"/>
                        </a:rPr>
                        <a:t>Structure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565">
                <a:tc>
                  <a:txBody>
                    <a:bodyPr/>
                    <a:lstStyle/>
                    <a:p>
                      <a:pPr indent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n-GB" sz="12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GB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565">
                <a:tc>
                  <a:txBody>
                    <a:bodyPr/>
                    <a:lstStyle/>
                    <a:p>
                      <a:pPr indent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Times New Roman"/>
                          <a:ea typeface="Times New Roman"/>
                          <a:cs typeface="Times New Roman"/>
                        </a:rPr>
                        <a:t>Interaction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565">
                <a:tc>
                  <a:txBody>
                    <a:bodyPr/>
                    <a:lstStyle/>
                    <a:p>
                      <a:pPr indent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n-GB" sz="12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GB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n-GB" sz="1200" baseline="30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565">
                <a:tc>
                  <a:txBody>
                    <a:bodyPr/>
                    <a:lstStyle/>
                    <a:p>
                      <a:pPr indent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Structural elaboration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565">
                <a:tc>
                  <a:txBody>
                    <a:bodyPr/>
                    <a:lstStyle/>
                    <a:p>
                      <a:pPr indent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n-GB" sz="12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GB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293" name="TextBox 6"/>
          <p:cNvSpPr txBox="1">
            <a:spLocks noChangeArrowheads="1"/>
          </p:cNvSpPr>
          <p:nvPr/>
        </p:nvSpPr>
        <p:spPr bwMode="auto">
          <a:xfrm>
            <a:off x="3805048" y="3656721"/>
            <a:ext cx="47148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000" dirty="0"/>
              <a:t>Source: (Archer, 1995:76, Fig 1)</a:t>
            </a:r>
          </a:p>
        </p:txBody>
      </p:sp>
      <p:sp>
        <p:nvSpPr>
          <p:cNvPr id="7" name="Rectangle 6"/>
          <p:cNvSpPr/>
          <p:nvPr/>
        </p:nvSpPr>
        <p:spPr>
          <a:xfrm>
            <a:off x="2018117" y="1772816"/>
            <a:ext cx="7848872" cy="18722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02955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491064" cy="1143000"/>
          </a:xfrm>
        </p:spPr>
        <p:txBody>
          <a:bodyPr/>
          <a:lstStyle/>
          <a:p>
            <a:r>
              <a:rPr lang="en-GB" dirty="0"/>
              <a:t>Archer on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separate morphogenetic cycle</a:t>
            </a:r>
          </a:p>
          <a:p>
            <a:pPr lvl="1"/>
            <a:r>
              <a:rPr lang="en-GB" dirty="0"/>
              <a:t>between CEP’s in the Cultural System</a:t>
            </a:r>
          </a:p>
          <a:p>
            <a:pPr lvl="1"/>
            <a:r>
              <a:rPr lang="en-GB" dirty="0"/>
              <a:t>and Socio-Cultural interaction</a:t>
            </a:r>
          </a:p>
          <a:p>
            <a:r>
              <a:rPr lang="en-GB" dirty="0"/>
              <a:t>Focused on ‘propositional’ culture</a:t>
            </a:r>
          </a:p>
          <a:p>
            <a:pPr lvl="1"/>
            <a:r>
              <a:rPr lang="en-GB" dirty="0"/>
              <a:t>i.e. systems of ideas as recorded in ‘intelligibilia’</a:t>
            </a:r>
          </a:p>
          <a:p>
            <a:pPr lvl="1"/>
            <a:r>
              <a:rPr lang="en-GB" dirty="0"/>
              <a:t>which influence people (T1 again)</a:t>
            </a:r>
          </a:p>
          <a:p>
            <a:pPr lvl="1"/>
            <a:r>
              <a:rPr lang="en-GB" dirty="0"/>
              <a:t>and are added to/amended by them (T3)</a:t>
            </a:r>
          </a:p>
          <a:p>
            <a:pPr lvl="1"/>
            <a:r>
              <a:rPr lang="en-GB" dirty="0"/>
              <a:t>sense of culture as existing beyond people</a:t>
            </a:r>
          </a:p>
          <a:p>
            <a:r>
              <a:rPr lang="en-GB" dirty="0"/>
              <a:t>See debate in (Archer &amp; Elder-Vass 2012)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998" y="846138"/>
            <a:ext cx="2069604" cy="310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7905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culture? (an alternative answer)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Shared practices…</a:t>
            </a:r>
          </a:p>
          <a:p>
            <a:r>
              <a:rPr lang="en-GB" dirty="0"/>
              <a:t>Ways of acting socially</a:t>
            </a:r>
          </a:p>
          <a:p>
            <a:pPr lvl="1"/>
            <a:r>
              <a:rPr lang="en-GB" dirty="0"/>
              <a:t>e.g. when people meet</a:t>
            </a:r>
          </a:p>
          <a:p>
            <a:pPr lvl="1"/>
            <a:r>
              <a:rPr lang="en-GB" dirty="0"/>
              <a:t>e.g. how we should dress</a:t>
            </a:r>
          </a:p>
          <a:p>
            <a:r>
              <a:rPr lang="en-GB" dirty="0"/>
              <a:t>Language</a:t>
            </a:r>
          </a:p>
          <a:p>
            <a:pPr lvl="1"/>
            <a:r>
              <a:rPr lang="en-GB" dirty="0"/>
              <a:t>e.g. ‘English’</a:t>
            </a:r>
          </a:p>
          <a:p>
            <a:r>
              <a:rPr lang="en-GB" dirty="0"/>
              <a:t>Discourse</a:t>
            </a:r>
          </a:p>
          <a:p>
            <a:pPr lvl="1"/>
            <a:r>
              <a:rPr lang="en-GB" dirty="0"/>
              <a:t>e.g. how we should speak </a:t>
            </a:r>
            <a:br>
              <a:rPr lang="en-GB" dirty="0"/>
            </a:br>
            <a:r>
              <a:rPr lang="en-GB" dirty="0"/>
              <a:t>about mental illness</a:t>
            </a:r>
          </a:p>
          <a:p>
            <a:endParaRPr lang="en-GB" dirty="0"/>
          </a:p>
        </p:txBody>
      </p:sp>
      <p:pic>
        <p:nvPicPr>
          <p:cNvPr id="6148" name="Picture 3" descr="kis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2420888"/>
            <a:ext cx="3360373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47750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culture?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738569" y="1728132"/>
            <a:ext cx="5073235" cy="4173210"/>
          </a:xfrm>
        </p:spPr>
        <p:txBody>
          <a:bodyPr/>
          <a:lstStyle/>
          <a:p>
            <a:r>
              <a:rPr lang="en-GB" i="1" dirty="0"/>
              <a:t>Shared</a:t>
            </a:r>
            <a:r>
              <a:rPr lang="en-GB" dirty="0"/>
              <a:t> practices</a:t>
            </a:r>
          </a:p>
          <a:p>
            <a:pPr lvl="1"/>
            <a:r>
              <a:rPr lang="en-GB" dirty="0"/>
              <a:t>with a group of people committed to them</a:t>
            </a:r>
          </a:p>
        </p:txBody>
      </p:sp>
      <p:pic>
        <p:nvPicPr>
          <p:cNvPr id="7172" name="Picture 4" descr="criticis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697" y="2265856"/>
            <a:ext cx="46863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5738570" y="3368397"/>
            <a:ext cx="468630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800" dirty="0">
                <a:latin typeface="+mn-lt"/>
                <a:cs typeface="+mn-cs"/>
              </a:rPr>
              <a:t>How are they sustained?</a:t>
            </a:r>
          </a:p>
          <a:p>
            <a:pPr marL="800100" lvl="1" indent="-342900">
              <a:buFontTx/>
              <a:buChar char="-"/>
            </a:pPr>
            <a:r>
              <a:rPr lang="en-GB" sz="2400" dirty="0"/>
              <a:t>as individual beliefs and habits</a:t>
            </a:r>
          </a:p>
          <a:p>
            <a:pPr marL="800100" lvl="1" indent="-342900">
              <a:buFontTx/>
              <a:buChar char="-"/>
            </a:pPr>
            <a:r>
              <a:rPr lang="en-GB" sz="2400" dirty="0"/>
              <a:t>by pressure from members of the group</a:t>
            </a:r>
          </a:p>
          <a:p>
            <a:pPr marL="800100" lvl="1" indent="-342900">
              <a:buFontTx/>
              <a:buChar char="-"/>
            </a:pPr>
            <a:r>
              <a:rPr lang="en-GB" sz="2400" dirty="0"/>
              <a:t>i.e. norm circles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68824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8ECCE-17E8-4496-B962-DF27C439B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B6C17-D455-4BD2-AB65-08FF7CF30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can discuss some of…</a:t>
            </a:r>
          </a:p>
          <a:p>
            <a:pPr lvl="1"/>
            <a:r>
              <a:rPr lang="en-GB" dirty="0"/>
              <a:t>Emergence, causality, mechanisms and explanation</a:t>
            </a:r>
          </a:p>
          <a:p>
            <a:pPr lvl="1"/>
            <a:r>
              <a:rPr lang="en-GB" dirty="0"/>
              <a:t>Structure, agency and social causation</a:t>
            </a:r>
          </a:p>
          <a:p>
            <a:pPr lvl="1"/>
            <a:r>
              <a:rPr lang="en-GB" dirty="0"/>
              <a:t>Realism and social construction</a:t>
            </a:r>
          </a:p>
          <a:p>
            <a:pPr lvl="1"/>
            <a:r>
              <a:rPr lang="en-GB" dirty="0"/>
              <a:t>Realist approaches to culture</a:t>
            </a:r>
          </a:p>
          <a:p>
            <a:pPr lvl="1"/>
            <a:r>
              <a:rPr lang="en-GB" dirty="0"/>
              <a:t>The </a:t>
            </a:r>
            <a:r>
              <a:rPr lang="en-GB" dirty="0" err="1"/>
              <a:t>‘critical</a:t>
            </a:r>
            <a:r>
              <a:rPr lang="en-GB" dirty="0"/>
              <a:t>’ dimension of critical realism</a:t>
            </a:r>
          </a:p>
          <a:p>
            <a:r>
              <a:rPr lang="en-GB" dirty="0"/>
              <a:t>Depending on your answers!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15415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58" b="7041"/>
          <a:stretch/>
        </p:blipFill>
        <p:spPr bwMode="auto">
          <a:xfrm>
            <a:off x="7485363" y="3919085"/>
            <a:ext cx="3713368" cy="2097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1919536" y="548681"/>
            <a:ext cx="8229600" cy="664797"/>
          </a:xfrm>
          <a:ln/>
        </p:spPr>
        <p:txBody>
          <a:bodyPr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dirty="0"/>
              <a:t>norms and norm circles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637563" y="1633610"/>
            <a:ext cx="8133797" cy="4166846"/>
          </a:xfrm>
          <a:ln/>
        </p:spPr>
        <p:txBody>
          <a:bodyPr wrap="square">
            <a:spAutoFit/>
          </a:bodyPr>
          <a:lstStyle/>
          <a:p>
            <a:pPr>
              <a:lnSpc>
                <a:spcPct val="93000"/>
              </a:lnSpc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dirty="0"/>
              <a:t>Norms as expectations about practices </a:t>
            </a:r>
          </a:p>
          <a:p>
            <a:pPr lvl="1">
              <a:lnSpc>
                <a:spcPct val="93000"/>
              </a:lnSpc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dirty="0"/>
              <a:t>not always conscious and </a:t>
            </a:r>
            <a:r>
              <a:rPr lang="en-GB" dirty="0" err="1"/>
              <a:t>verbalisable</a:t>
            </a:r>
            <a:endParaRPr lang="en-GB" dirty="0"/>
          </a:p>
          <a:p>
            <a:pPr>
              <a:lnSpc>
                <a:spcPct val="93000"/>
              </a:lnSpc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dirty="0"/>
              <a:t>Normative social institutions?</a:t>
            </a:r>
          </a:p>
          <a:p>
            <a:pPr>
              <a:lnSpc>
                <a:spcPct val="93000"/>
              </a:lnSpc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en-GB" dirty="0"/>
              <a:t>For every norm there is a norm circle:</a:t>
            </a:r>
          </a:p>
          <a:p>
            <a:pPr lvl="1">
              <a:lnSpc>
                <a:spcPct val="93000"/>
              </a:lnSpc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en-GB" dirty="0"/>
              <a:t>the people committed to endorsing </a:t>
            </a:r>
            <a:br>
              <a:rPr lang="en-GB" dirty="0"/>
            </a:br>
            <a:r>
              <a:rPr lang="en-GB" dirty="0"/>
              <a:t>and enforcing that norm</a:t>
            </a:r>
          </a:p>
          <a:p>
            <a:pPr lvl="1">
              <a:lnSpc>
                <a:spcPct val="93000"/>
              </a:lnSpc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en-GB" dirty="0"/>
              <a:t>norm effectiveness depends </a:t>
            </a:r>
            <a:br>
              <a:rPr lang="en-GB" dirty="0"/>
            </a:br>
            <a:r>
              <a:rPr lang="en-GB" dirty="0"/>
              <a:t>on group backing</a:t>
            </a:r>
          </a:p>
          <a:p>
            <a:pPr lvl="1">
              <a:lnSpc>
                <a:spcPct val="93000"/>
              </a:lnSpc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en-GB" dirty="0"/>
              <a:t>norm circles not rules </a:t>
            </a:r>
            <a:br>
              <a:rPr lang="en-GB" dirty="0"/>
            </a:br>
            <a:r>
              <a:rPr lang="en-GB" dirty="0"/>
              <a:t>cause compliance</a:t>
            </a:r>
          </a:p>
        </p:txBody>
      </p:sp>
    </p:spTree>
    <p:extLst>
      <p:ext uri="{BB962C8B-B14F-4D97-AF65-F5344CB8AC3E}">
        <p14:creationId xmlns:p14="http://schemas.microsoft.com/office/powerpoint/2010/main" val="276224668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norm circle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3000"/>
              </a:lnSpc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en-GB" dirty="0"/>
              <a:t>Operating through effects on beliefs</a:t>
            </a:r>
          </a:p>
          <a:p>
            <a:pPr lvl="1">
              <a:lnSpc>
                <a:spcPct val="93000"/>
              </a:lnSpc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en-GB" dirty="0"/>
              <a:t>individuals believe they face a social environment where people will reward or penalise them depending on whether they observe the norm</a:t>
            </a:r>
          </a:p>
          <a:p>
            <a:pPr lvl="1">
              <a:lnSpc>
                <a:spcPct val="93000"/>
              </a:lnSpc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en-GB" dirty="0"/>
              <a:t>members group believe they act on behalf of a group when they endorse and enforce the norm</a:t>
            </a:r>
          </a:p>
          <a:p>
            <a:pPr>
              <a:lnSpc>
                <a:spcPct val="93000"/>
              </a:lnSpc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en-GB" dirty="0"/>
              <a:t>Both members and targets act differently than they would in the absence of such groups</a:t>
            </a:r>
          </a:p>
          <a:p>
            <a:pPr>
              <a:lnSpc>
                <a:spcPct val="93000"/>
              </a:lnSpc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en-GB" dirty="0"/>
              <a:t>Norm circles tend to produce a tendency to comply with the norm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29417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norm circle intersectionality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528" y="1556793"/>
            <a:ext cx="8382000" cy="4795159"/>
          </a:xfrm>
        </p:spPr>
        <p:txBody>
          <a:bodyPr/>
          <a:lstStyle/>
          <a:p>
            <a:r>
              <a:rPr lang="en-GB" dirty="0"/>
              <a:t>Norm circles are not necessarily congruent</a:t>
            </a:r>
          </a:p>
          <a:p>
            <a:pPr lvl="1"/>
            <a:r>
              <a:rPr lang="en-GB" dirty="0"/>
              <a:t>different norm circles for different norms</a:t>
            </a:r>
          </a:p>
          <a:p>
            <a:pPr lvl="1"/>
            <a:r>
              <a:rPr lang="en-GB" dirty="0"/>
              <a:t>they can overlap</a:t>
            </a:r>
          </a:p>
          <a:p>
            <a:pPr lvl="1"/>
            <a:r>
              <a:rPr lang="en-GB" dirty="0"/>
              <a:t>they can be clustered</a:t>
            </a:r>
          </a:p>
          <a:p>
            <a:r>
              <a:rPr lang="en-GB" dirty="0"/>
              <a:t>Not a single monolithic </a:t>
            </a:r>
            <a:br>
              <a:rPr lang="en-GB" dirty="0"/>
            </a:br>
            <a:r>
              <a:rPr lang="en-GB" dirty="0"/>
              <a:t>normative environment</a:t>
            </a:r>
          </a:p>
          <a:p>
            <a:pPr lvl="1"/>
            <a:r>
              <a:rPr lang="en-GB" dirty="0"/>
              <a:t>particularly in </a:t>
            </a:r>
            <a:br>
              <a:rPr lang="en-GB" dirty="0"/>
            </a:br>
            <a:r>
              <a:rPr lang="en-GB" dirty="0"/>
              <a:t>contemporary societies</a:t>
            </a:r>
          </a:p>
          <a:p>
            <a:endParaRPr lang="en-GB" dirty="0"/>
          </a:p>
          <a:p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6384033" y="2420889"/>
            <a:ext cx="4071937" cy="3490913"/>
            <a:chOff x="4500563" y="3000375"/>
            <a:chExt cx="4071937" cy="3490913"/>
          </a:xfrm>
        </p:grpSpPr>
        <p:sp>
          <p:nvSpPr>
            <p:cNvPr id="5" name="Multiply 4"/>
            <p:cNvSpPr/>
            <p:nvPr/>
          </p:nvSpPr>
          <p:spPr>
            <a:xfrm>
              <a:off x="6429375" y="4214813"/>
              <a:ext cx="500063" cy="428625"/>
            </a:xfrm>
            <a:prstGeom prst="mathMultiply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6143625" y="3000375"/>
              <a:ext cx="2428875" cy="242887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5000625" y="3786188"/>
              <a:ext cx="2214563" cy="221456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4643438" y="3214688"/>
              <a:ext cx="1509712" cy="15621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4500563" y="4500563"/>
              <a:ext cx="1562100" cy="15621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5572125" y="4929188"/>
              <a:ext cx="1562100" cy="15621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17154369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</a:t>
            </a:r>
            <a:r>
              <a:rPr lang="en-GB" i="1" dirty="0"/>
              <a:t>a</a:t>
            </a:r>
            <a:r>
              <a:rPr lang="en-GB" dirty="0"/>
              <a:t> culture?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115736" y="1772817"/>
            <a:ext cx="8961392" cy="4229065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The myth of cultural</a:t>
            </a:r>
            <a:br>
              <a:rPr lang="en-GB" dirty="0"/>
            </a:br>
            <a:r>
              <a:rPr lang="en-GB" dirty="0"/>
              <a:t> integration</a:t>
            </a:r>
          </a:p>
          <a:p>
            <a:pPr lvl="1"/>
            <a:r>
              <a:rPr lang="en-GB" dirty="0"/>
              <a:t>every society has</a:t>
            </a:r>
            <a:br>
              <a:rPr lang="en-GB" dirty="0"/>
            </a:br>
            <a:r>
              <a:rPr lang="en-GB" dirty="0"/>
              <a:t>divisions and change</a:t>
            </a:r>
          </a:p>
          <a:p>
            <a:pPr lvl="1"/>
            <a:r>
              <a:rPr lang="en-GB" dirty="0"/>
              <a:t>varying degrees of</a:t>
            </a:r>
            <a:br>
              <a:rPr lang="en-GB" dirty="0"/>
            </a:br>
            <a:r>
              <a:rPr lang="en-GB" dirty="0"/>
              <a:t> cultural integration</a:t>
            </a:r>
          </a:p>
        </p:txBody>
      </p:sp>
      <p:pic>
        <p:nvPicPr>
          <p:cNvPr id="10244" name="Picture 3" descr="G8protes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9976" y="2132856"/>
            <a:ext cx="44577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81224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constructing cultures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609600" y="1714501"/>
            <a:ext cx="8328237" cy="4411663"/>
          </a:xfrm>
        </p:spPr>
        <p:txBody>
          <a:bodyPr>
            <a:normAutofit/>
          </a:bodyPr>
          <a:lstStyle/>
          <a:p>
            <a:r>
              <a:rPr lang="en-GB" dirty="0"/>
              <a:t>Often constructed as ‘national’</a:t>
            </a:r>
          </a:p>
          <a:p>
            <a:pPr lvl="1"/>
            <a:r>
              <a:rPr lang="en-GB" dirty="0"/>
              <a:t>‘imagined communities’</a:t>
            </a:r>
          </a:p>
          <a:p>
            <a:r>
              <a:rPr lang="en-GB" dirty="0"/>
              <a:t>Only plausible when reflects norm sets</a:t>
            </a:r>
          </a:p>
          <a:p>
            <a:pPr lvl="1"/>
            <a:r>
              <a:rPr lang="en-GB" dirty="0"/>
              <a:t>but other boundaries could always be drawn</a:t>
            </a:r>
          </a:p>
          <a:p>
            <a:pPr lvl="1"/>
            <a:r>
              <a:rPr lang="en-GB" dirty="0"/>
              <a:t>always a political achievement</a:t>
            </a:r>
          </a:p>
          <a:p>
            <a:r>
              <a:rPr lang="en-GB" dirty="0"/>
              <a:t>Constructions may feed back into allegiances</a:t>
            </a:r>
          </a:p>
          <a:p>
            <a:pPr lvl="1"/>
            <a:r>
              <a:rPr lang="en-GB" dirty="0"/>
              <a:t>e.g. nationalism – an ideology that creates the clustering it claims to represent </a:t>
            </a:r>
          </a:p>
          <a:p>
            <a:pPr lvl="1"/>
            <a:endParaRPr lang="en-GB" sz="2000" dirty="0"/>
          </a:p>
          <a:p>
            <a:pPr>
              <a:buFont typeface="Wingdings" pitchFamily="2" charset="2"/>
              <a:buNone/>
            </a:pPr>
            <a:endParaRPr lang="en-GB" dirty="0"/>
          </a:p>
          <a:p>
            <a:pPr lvl="1">
              <a:buFont typeface="Wingdings" pitchFamily="2" charset="2"/>
              <a:buNone/>
            </a:pPr>
            <a:endParaRPr lang="en-GB" dirty="0"/>
          </a:p>
        </p:txBody>
      </p:sp>
      <p:pic>
        <p:nvPicPr>
          <p:cNvPr id="11268" name="Picture 3" descr="Sir_Sean_Connery_wearing_Scottish_kil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37838" y="2198701"/>
            <a:ext cx="2322682" cy="344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40305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9E4EC-2C98-4588-80BD-5A62B686E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critique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11BC06-BCC3-4968-90BA-52D8847405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five:</a:t>
            </a:r>
          </a:p>
        </p:txBody>
      </p:sp>
    </p:spTree>
    <p:extLst>
      <p:ext uri="{BB962C8B-B14F-4D97-AF65-F5344CB8AC3E}">
        <p14:creationId xmlns:p14="http://schemas.microsoft.com/office/powerpoint/2010/main" val="13538889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E478B-53DA-487D-822E-79045E499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Bhaskar on critique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746E2F3B-73A5-48D0-9C06-1AD531ED4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874927" cy="4229100"/>
          </a:xfrm>
        </p:spPr>
        <p:txBody>
          <a:bodyPr/>
          <a:lstStyle/>
          <a:p>
            <a:pPr eaLnBrk="1" hangingPunct="1"/>
            <a:r>
              <a:rPr lang="en-GB" altLang="en-US" dirty="0"/>
              <a:t>Most critical realists take critical positions on society</a:t>
            </a:r>
          </a:p>
          <a:p>
            <a:pPr lvl="1"/>
            <a:r>
              <a:rPr lang="en-GB" altLang="en-US" dirty="0"/>
              <a:t>Bhaskar was interested in how this could be justified</a:t>
            </a:r>
          </a:p>
          <a:p>
            <a:pPr eaLnBrk="1" hangingPunct="1"/>
            <a:r>
              <a:rPr lang="en-GB" altLang="en-US" dirty="0"/>
              <a:t>“As a moral realist I hold that there is an objective morality” Bhaskar, DPF, 211</a:t>
            </a:r>
          </a:p>
          <a:p>
            <a:pPr lvl="1" eaLnBrk="1" hangingPunct="1"/>
            <a:r>
              <a:rPr lang="en-GB" altLang="en-US" dirty="0"/>
              <a:t>moral truths independent of any person or society</a:t>
            </a:r>
          </a:p>
          <a:p>
            <a:pPr eaLnBrk="1" hangingPunct="1"/>
            <a:r>
              <a:rPr lang="en-GB" altLang="en-US" dirty="0"/>
              <a:t>Three attempts to justify this position: </a:t>
            </a:r>
          </a:p>
          <a:p>
            <a:pPr lvl="1" eaLnBrk="1" hangingPunct="1"/>
            <a:r>
              <a:rPr lang="en-GB" altLang="en-US" dirty="0"/>
              <a:t>cognitive explanatory critique </a:t>
            </a:r>
          </a:p>
          <a:p>
            <a:pPr lvl="1" eaLnBrk="1" hangingPunct="1"/>
            <a:r>
              <a:rPr lang="en-GB" altLang="en-US" dirty="0"/>
              <a:t>needs-based explanatory critique</a:t>
            </a:r>
          </a:p>
          <a:p>
            <a:pPr lvl="1" eaLnBrk="1" hangingPunct="1"/>
            <a:r>
              <a:rPr lang="en-GB" altLang="en-US" dirty="0" err="1"/>
              <a:t>metareality</a:t>
            </a:r>
            <a:r>
              <a:rPr lang="en-GB" altLang="en-US" dirty="0"/>
              <a:t> and the ground state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2B143-158A-4F5E-87A3-71998722E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Bhaskar’s ‘explanatory critique’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DC30EF47-8CC7-4A63-A9D3-9602568A8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Cognitive explanatory critique: if belief P is false (a fact) then P is wrong (a value)</a:t>
            </a:r>
          </a:p>
          <a:p>
            <a:pPr eaLnBrk="1" hangingPunct="1"/>
            <a:r>
              <a:rPr lang="en-GB" altLang="en-US" dirty="0"/>
              <a:t>Needs-based EC: if P is responsible for a failure to meet human needs (a fact), then P is wrong</a:t>
            </a:r>
          </a:p>
          <a:p>
            <a:pPr eaLnBrk="1" hangingPunct="1"/>
            <a:r>
              <a:rPr lang="en-GB" altLang="en-US" dirty="0"/>
              <a:t>Claims ethical naturalism: the derivation of value from facts</a:t>
            </a:r>
          </a:p>
          <a:p>
            <a:pPr eaLnBrk="1" hangingPunct="1"/>
            <a:r>
              <a:rPr lang="en-GB" altLang="en-US" dirty="0"/>
              <a:t>Critics argue that Bhaskar commits the naturalistic fallacy</a:t>
            </a:r>
          </a:p>
          <a:p>
            <a:pPr lvl="1"/>
            <a:r>
              <a:rPr lang="en-GB" altLang="en-US" dirty="0"/>
              <a:t>the premises include value assumptions</a:t>
            </a:r>
          </a:p>
          <a:p>
            <a:pPr lvl="1"/>
            <a:endParaRPr lang="en-GB" altLang="en-US" dirty="0"/>
          </a:p>
          <a:p>
            <a:pPr eaLnBrk="1" hangingPunct="1"/>
            <a:endParaRPr lang="en-GB" alt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61BFB-B6D7-4A03-A7CF-3747B09FD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Bhaskar’s moral realism</a:t>
            </a: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85A0FB91-5CA4-4712-9B1E-020DCF560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“As a moral realist I hold that there is an objective morality” Bhaskar, DPF, 211</a:t>
            </a:r>
          </a:p>
          <a:p>
            <a:pPr eaLnBrk="1" hangingPunct="1"/>
            <a:r>
              <a:rPr lang="en-GB" altLang="en-US" dirty="0"/>
              <a:t>Not just actually existing morality but moral truths independent of any person or society</a:t>
            </a:r>
          </a:p>
          <a:p>
            <a:pPr eaLnBrk="1" hangingPunct="1"/>
            <a:r>
              <a:rPr lang="en-GB" altLang="en-US" dirty="0"/>
              <a:t>Values as immanent in practices (DPF)</a:t>
            </a:r>
          </a:p>
          <a:p>
            <a:pPr eaLnBrk="1" hangingPunct="1"/>
            <a:r>
              <a:rPr lang="en-GB" altLang="en-US" dirty="0"/>
              <a:t>Values in our ground state (</a:t>
            </a:r>
            <a:r>
              <a:rPr lang="en-GB" altLang="en-US" dirty="0" err="1"/>
              <a:t>metareality</a:t>
            </a:r>
            <a:r>
              <a:rPr lang="en-GB" altLang="en-US" dirty="0"/>
              <a:t>)</a:t>
            </a:r>
          </a:p>
          <a:p>
            <a:pPr eaLnBrk="1" hangingPunct="1"/>
            <a:r>
              <a:rPr lang="en-GB" altLang="en-US" dirty="0"/>
              <a:t>Critics argue that objective values are an illusion</a:t>
            </a:r>
          </a:p>
          <a:p>
            <a:pPr lvl="1"/>
            <a:r>
              <a:rPr lang="en-GB" altLang="en-US" dirty="0"/>
              <a:t>values may </a:t>
            </a:r>
            <a:r>
              <a:rPr lang="en-GB" altLang="en-US" i="1" dirty="0"/>
              <a:t>exist</a:t>
            </a:r>
            <a:r>
              <a:rPr lang="en-GB" altLang="en-US" dirty="0"/>
              <a:t> objectively, but they are not objectively </a:t>
            </a:r>
            <a:r>
              <a:rPr lang="en-GB" altLang="en-US" i="1" dirty="0"/>
              <a:t>right</a:t>
            </a:r>
            <a:endParaRPr lang="en-GB" alt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04CC6D80-C2B9-4F62-BC51-2B9CA9FA5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an alternative realist ontology of values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34F6287C-78E4-4F53-A205-C1C4499CB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All critique &amp; values are human products</a:t>
            </a:r>
          </a:p>
          <a:p>
            <a:pPr eaLnBrk="1" hangingPunct="1"/>
            <a:r>
              <a:rPr lang="en-GB" altLang="en-US"/>
              <a:t>Exist as individual beliefs or dispositions</a:t>
            </a:r>
          </a:p>
          <a:p>
            <a:pPr lvl="1" eaLnBrk="1" hangingPunct="1"/>
            <a:r>
              <a:rPr lang="en-GB" altLang="en-US"/>
              <a:t>emergent mental properties</a:t>
            </a:r>
          </a:p>
          <a:p>
            <a:pPr eaLnBrk="1" hangingPunct="1"/>
            <a:r>
              <a:rPr lang="en-GB" altLang="en-US"/>
              <a:t>Acquire status of values through social backing</a:t>
            </a:r>
          </a:p>
          <a:p>
            <a:pPr lvl="1" eaLnBrk="1" hangingPunct="1"/>
            <a:r>
              <a:rPr lang="en-GB" altLang="en-US"/>
              <a:t>influence of </a:t>
            </a:r>
            <a:r>
              <a:rPr lang="en-GB" altLang="en-US" i="1"/>
              <a:t>norm circles</a:t>
            </a:r>
            <a:endParaRPr lang="en-GB" altLang="en-US"/>
          </a:p>
          <a:p>
            <a:pPr eaLnBrk="1" hangingPunct="1"/>
            <a:r>
              <a:rPr lang="en-GB" altLang="en-US"/>
              <a:t>Personal values may diverge</a:t>
            </a:r>
          </a:p>
          <a:p>
            <a:pPr lvl="1" eaLnBrk="1" hangingPunct="1"/>
            <a:r>
              <a:rPr lang="en-GB" altLang="en-US"/>
              <a:t>different values may be in competition</a:t>
            </a:r>
          </a:p>
          <a:p>
            <a:pPr eaLnBrk="1" hangingPunct="1"/>
            <a:r>
              <a:rPr lang="en-GB" altLang="en-US"/>
              <a:t>This ontology does not </a:t>
            </a:r>
            <a:r>
              <a:rPr lang="en-GB" altLang="en-US" i="1"/>
              <a:t>justify</a:t>
            </a:r>
            <a:r>
              <a:rPr lang="en-GB" altLang="en-US"/>
              <a:t> any given value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B38C4-A883-4C88-A81E-195E16799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Causality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3E3A01-1AAD-46D8-9DBD-A6D4D963A4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one:</a:t>
            </a:r>
          </a:p>
        </p:txBody>
      </p:sp>
    </p:spTree>
    <p:extLst>
      <p:ext uri="{BB962C8B-B14F-4D97-AF65-F5344CB8AC3E}">
        <p14:creationId xmlns:p14="http://schemas.microsoft.com/office/powerpoint/2010/main" val="21162319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5B85AFBB-DA22-4A01-9D34-DD890080F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realism and critique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544456D5-85D0-4849-930C-B1CBE76BB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9734550" cy="4229100"/>
          </a:xfrm>
        </p:spPr>
        <p:txBody>
          <a:bodyPr/>
          <a:lstStyle/>
          <a:p>
            <a:pPr eaLnBrk="1" hangingPunct="1"/>
            <a:r>
              <a:rPr lang="en-GB" altLang="en-US" dirty="0"/>
              <a:t>Critique is based on values</a:t>
            </a:r>
          </a:p>
          <a:p>
            <a:pPr lvl="1" eaLnBrk="1" hangingPunct="1"/>
            <a:r>
              <a:rPr lang="en-GB" altLang="en-US" dirty="0"/>
              <a:t>how can it justify them without moral realism?</a:t>
            </a:r>
          </a:p>
          <a:p>
            <a:pPr eaLnBrk="1" hangingPunct="1"/>
            <a:r>
              <a:rPr lang="en-GB" altLang="en-US" dirty="0"/>
              <a:t>We can reason about basic values, without invoking objective values</a:t>
            </a:r>
          </a:p>
          <a:p>
            <a:pPr eaLnBrk="1" hangingPunct="1"/>
            <a:r>
              <a:rPr lang="en-GB" altLang="en-US" dirty="0"/>
              <a:t>Ethical reasoning is possible </a:t>
            </a:r>
          </a:p>
          <a:p>
            <a:pPr lvl="1"/>
            <a:r>
              <a:rPr lang="en-GB" altLang="en-US" dirty="0"/>
              <a:t>from facts and basic values to more specific claims </a:t>
            </a:r>
          </a:p>
          <a:p>
            <a:pPr lvl="1" eaLnBrk="1" hangingPunct="1"/>
            <a:r>
              <a:rPr lang="en-GB" altLang="en-US" dirty="0"/>
              <a:t>e.g. from ‘value all humans’ to ‘meet basic needs’</a:t>
            </a:r>
          </a:p>
          <a:p>
            <a:pPr eaLnBrk="1" hangingPunct="1"/>
            <a:r>
              <a:rPr lang="en-GB" altLang="en-US" dirty="0"/>
              <a:t>Judgemental rationality without moral certainty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B99E5C89-0EB6-4D0F-9A71-65E987504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dirty="0"/>
              <a:t>building on the discourse principle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2C24D01B-E681-40AC-9375-7CB217542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one possible rational process for establishing values:</a:t>
            </a:r>
          </a:p>
          <a:p>
            <a:pPr marL="457200" lvl="1" indent="0">
              <a:buNone/>
            </a:pPr>
            <a:r>
              <a:rPr lang="en-GB" altLang="en-US" dirty="0"/>
              <a:t>“Just those action norms are valid to which all possibly affected persons could agree as participants in rational discourses” Habermas, </a:t>
            </a:r>
            <a:r>
              <a:rPr lang="en-GB" altLang="en-US" i="1" dirty="0"/>
              <a:t>Between Facts &amp; Norms</a:t>
            </a:r>
            <a:r>
              <a:rPr lang="en-GB" altLang="en-US" dirty="0"/>
              <a:t>, 107</a:t>
            </a:r>
          </a:p>
          <a:p>
            <a:pPr eaLnBrk="1" hangingPunct="1"/>
            <a:r>
              <a:rPr lang="en-GB" altLang="en-US" dirty="0"/>
              <a:t>… in discourses that are open, truthful, and undistorted by differences in power</a:t>
            </a:r>
          </a:p>
          <a:p>
            <a:pPr eaLnBrk="1" hangingPunct="1"/>
            <a:r>
              <a:rPr lang="en-GB" altLang="en-US" dirty="0"/>
              <a:t>“value all humans”: hard won by the marginalised; de facto outcome of a minimally rational ethical debate</a:t>
            </a:r>
          </a:p>
          <a:p>
            <a:pPr eaLnBrk="1" hangingPunct="1"/>
            <a:endParaRPr lang="en-GB" alt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C42F647-8CBB-4357-8E96-CA3E726DA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building on ‘value all humans’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746A900D-8768-4134-8100-2A514199E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an obligation to meet fundamental human needs</a:t>
            </a:r>
          </a:p>
          <a:p>
            <a:pPr lvl="1" eaLnBrk="1" hangingPunct="1"/>
            <a:r>
              <a:rPr lang="en-GB" altLang="en-US" dirty="0"/>
              <a:t>food, water, shelter, clothing, recognition, security</a:t>
            </a:r>
          </a:p>
          <a:p>
            <a:pPr lvl="1" eaLnBrk="1" hangingPunct="1"/>
            <a:r>
              <a:rPr lang="en-GB" altLang="en-US" dirty="0"/>
              <a:t>see </a:t>
            </a:r>
            <a:r>
              <a:rPr lang="en-GB" altLang="en-US" dirty="0" err="1"/>
              <a:t>Assiter</a:t>
            </a:r>
            <a:r>
              <a:rPr lang="en-GB" altLang="en-US" dirty="0"/>
              <a:t> &amp; Noonan</a:t>
            </a:r>
          </a:p>
          <a:p>
            <a:pPr eaLnBrk="1" hangingPunct="1"/>
            <a:r>
              <a:rPr lang="en-GB" altLang="en-US" dirty="0"/>
              <a:t>or to support central human capabilities</a:t>
            </a:r>
          </a:p>
          <a:p>
            <a:pPr lvl="1" eaLnBrk="1" hangingPunct="1"/>
            <a:r>
              <a:rPr lang="en-GB" altLang="en-US" dirty="0"/>
              <a:t>life, health, bodily integrity, senses, imagination and emotions</a:t>
            </a:r>
          </a:p>
          <a:p>
            <a:pPr lvl="1" eaLnBrk="1" hangingPunct="1"/>
            <a:r>
              <a:rPr lang="en-GB" altLang="en-US" dirty="0"/>
              <a:t>see Sen &amp; Nussbaum</a:t>
            </a:r>
          </a:p>
          <a:p>
            <a:pPr lvl="1" eaLnBrk="1" hangingPunct="1"/>
            <a:r>
              <a:rPr lang="en-GB" altLang="en-US" dirty="0"/>
              <a:t>Nussbaum’s version shaped by many discussions with women representing the poor in developing world</a:t>
            </a:r>
          </a:p>
          <a:p>
            <a:r>
              <a:rPr lang="en-GB" altLang="en-US" dirty="0"/>
              <a:t>Sayer calls this ‘weak ethical naturalism’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90720-616E-4BAA-977A-6434551D4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responsible critique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DC71F-E140-4276-997A-D3D29738E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purpose of critique is to influence political practice</a:t>
            </a:r>
          </a:p>
          <a:p>
            <a:pPr lvl="1"/>
            <a:r>
              <a:rPr lang="en-GB" dirty="0"/>
              <a:t>provides reasons for change</a:t>
            </a:r>
          </a:p>
          <a:p>
            <a:pPr lvl="1"/>
            <a:r>
              <a:rPr lang="en-GB" dirty="0"/>
              <a:t>critics must take responsibility for the possible consequences</a:t>
            </a:r>
          </a:p>
          <a:p>
            <a:r>
              <a:rPr lang="en-GB" dirty="0"/>
              <a:t>Responsible critique has both negative and positive moments</a:t>
            </a:r>
          </a:p>
          <a:p>
            <a:pPr lvl="1"/>
            <a:r>
              <a:rPr lang="en-GB" dirty="0"/>
              <a:t>explaining how the status quo prevents flourishing</a:t>
            </a:r>
          </a:p>
          <a:p>
            <a:pPr lvl="1"/>
            <a:r>
              <a:rPr lang="en-GB" dirty="0"/>
              <a:t>requires both causal explanation and ethical evaluation</a:t>
            </a:r>
          </a:p>
          <a:p>
            <a:pPr lvl="1"/>
            <a:r>
              <a:rPr lang="en-GB" dirty="0"/>
              <a:t>absenting absence necessarily creates a new presence</a:t>
            </a:r>
          </a:p>
          <a:p>
            <a:pPr lvl="1"/>
            <a:r>
              <a:rPr lang="en-GB" dirty="0"/>
              <a:t>requiring a vision of alternative structures</a:t>
            </a:r>
          </a:p>
          <a:p>
            <a:pPr lvl="1"/>
            <a:r>
              <a:rPr lang="en-GB" dirty="0"/>
              <a:t>which also requires both causal explanation and ethical evaluation</a:t>
            </a:r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24221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033E8-8EB8-4EFD-852E-3D034E68D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critique requires concrete utopias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5BC07-61E9-44D0-B74E-E0295C08E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The positive moment of critique is utopian</a:t>
            </a:r>
          </a:p>
          <a:p>
            <a:r>
              <a:rPr lang="en-GB" sz="2400" dirty="0"/>
              <a:t>Useful utopias are </a:t>
            </a:r>
            <a:r>
              <a:rPr lang="en-GB" sz="2400" i="1" dirty="0"/>
              <a:t>concrete</a:t>
            </a:r>
            <a:r>
              <a:rPr lang="en-GB" sz="2400" dirty="0"/>
              <a:t> in Bloch and Bhaskar’s sense</a:t>
            </a:r>
          </a:p>
          <a:p>
            <a:pPr lvl="1"/>
            <a:r>
              <a:rPr lang="en-GB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“Concrete utopianism involves a differentiation within the domain of possibilities of those that are real from those that are not. ‘Real’ here means ‘realisable’, and designates which possibilities may be actualised given a particular constraint” 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(Bhaskar 2016: 125)</a:t>
            </a:r>
            <a:endParaRPr lang="en-GB" dirty="0"/>
          </a:p>
          <a:p>
            <a:r>
              <a:rPr lang="en-GB" sz="2400" dirty="0"/>
              <a:t>As opposed to </a:t>
            </a:r>
            <a:r>
              <a:rPr lang="en-GB" sz="2400" i="1" dirty="0"/>
              <a:t>abstract</a:t>
            </a:r>
            <a:r>
              <a:rPr lang="en-GB" sz="2400" dirty="0"/>
              <a:t> utopias</a:t>
            </a:r>
          </a:p>
          <a:p>
            <a:pPr lvl="1"/>
            <a:r>
              <a:rPr lang="en-GB" sz="2000" dirty="0"/>
              <a:t>which criticise the present by offering imaginary alternatives</a:t>
            </a:r>
          </a:p>
          <a:p>
            <a:r>
              <a:rPr lang="en-GB" sz="2400" dirty="0"/>
              <a:t>Concrete utopias are</a:t>
            </a:r>
            <a:endParaRPr lang="en-GB" dirty="0"/>
          </a:p>
          <a:p>
            <a:pPr lvl="1"/>
            <a:r>
              <a:rPr lang="en-GB" sz="20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visions of whole alternative ready-made societies, but rather partial models that can be built in practice as elements of the larger social world </a:t>
            </a:r>
          </a:p>
          <a:p>
            <a:pPr lvl="1"/>
            <a:r>
              <a:rPr lang="en-GB" sz="20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provisional and experimental with uncertain outcomes and effects</a:t>
            </a:r>
          </a:p>
          <a:p>
            <a:pPr lvl="1"/>
            <a:r>
              <a:rPr lang="en-GB" sz="2000" dirty="0">
                <a:cs typeface="Times New Roman" panose="02020603050405020304" pitchFamily="18" charset="0"/>
              </a:rPr>
              <a:t>not visions of perfected final states but steps towards flourishing in dynamic societies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486039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73A67-76A9-43C3-8ABB-7A9FB12FA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critique requires ethics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BBDEA-A204-4EF5-9C4C-731190DE5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Both the negative evaluation of the present and the positive evaluation of utopian alternatives depend on ethical commitments</a:t>
            </a:r>
          </a:p>
          <a:p>
            <a:pPr lvl="1"/>
            <a:r>
              <a:rPr lang="en-GB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“Critical social science needs to acknowledge its often hidden or repressed premise – that its evaluations of practices imply a conception of human flourishing” (Sayer, 2011, p. 245)</a:t>
            </a:r>
          </a:p>
          <a:p>
            <a:r>
              <a:rPr lang="en-US" sz="2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need to make those ethical commitment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s explicit both so that our motivations are understood and in order to justify our conclusions</a:t>
            </a:r>
          </a:p>
          <a:p>
            <a:r>
              <a:rPr lang="en-US" sz="2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may also offer justifications for them, e.g. through a </a:t>
            </a:r>
            <a:r>
              <a:rPr lang="en-US" sz="24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Habermasian</a:t>
            </a:r>
            <a:r>
              <a:rPr lang="en-US" sz="2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discourse ethics</a:t>
            </a:r>
          </a:p>
          <a:p>
            <a:pPr lvl="1"/>
            <a:r>
              <a:rPr lang="en-GB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“Critique itself works by influencing the ethical reasoning, the values and the decisions of others. As such it is part of a social process that begins from prevailing social values and leads through ethical debate and material interactions to the reproduction but also the gradual transformation of those values” </a:t>
            </a:r>
            <a:r>
              <a:rPr lang="en-US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(Elder-Vass, 2010, p. 49)</a:t>
            </a:r>
            <a:endParaRPr lang="en-GB" sz="1800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6825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DF669-F0F2-409E-BE7C-5B45C9C52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critique requires explanation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CE0DE-4497-440E-B37D-5283E4839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The negative moment of critique depends on explaining </a:t>
            </a:r>
            <a:r>
              <a:rPr lang="en-GB" sz="2400" i="1" dirty="0"/>
              <a:t>how</a:t>
            </a:r>
            <a:r>
              <a:rPr lang="en-GB" sz="2400" dirty="0"/>
              <a:t> the target of critique causes harm</a:t>
            </a:r>
          </a:p>
          <a:p>
            <a:r>
              <a:rPr lang="en-GB" sz="2400" dirty="0"/>
              <a:t>The positive moment depends on explaining </a:t>
            </a:r>
            <a:r>
              <a:rPr lang="en-GB" sz="2400" i="1" dirty="0"/>
              <a:t>how</a:t>
            </a:r>
            <a:r>
              <a:rPr lang="en-GB" sz="2400" dirty="0"/>
              <a:t> the concrete utopia would enable flourishing instead</a:t>
            </a:r>
          </a:p>
          <a:p>
            <a:r>
              <a:rPr lang="en-GB" sz="2400" dirty="0"/>
              <a:t>And on why we can claim it is a realisable alternative</a:t>
            </a:r>
          </a:p>
          <a:p>
            <a:pPr lvl="1"/>
            <a:r>
              <a:rPr lang="en-GB" sz="20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requiring attention to the mechanisms involved, but also evaluation of likely outcomes (</a:t>
            </a:r>
            <a:r>
              <a:rPr lang="en-GB" sz="20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Schoppek</a:t>
            </a: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, 2021)</a:t>
            </a:r>
            <a:endParaRPr lang="en-GB" sz="2000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these</a:t>
            </a:r>
            <a:r>
              <a:rPr lang="en-GB" sz="20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evaluations are necessarily fallible and open to debate but remain essential to advocating the alternative</a:t>
            </a:r>
          </a:p>
          <a:p>
            <a:pPr lvl="1"/>
            <a:r>
              <a:rPr lang="en-GB" sz="2000" dirty="0">
                <a:cs typeface="Times New Roman" panose="02020603050405020304" pitchFamily="18" charset="0"/>
              </a:rPr>
              <a:t>without them we have no way of distinguishing concrete and abstract utopias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228090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DDDB6-73E3-4520-814A-982DA6D84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Wright’s real utopias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9263A-F9B2-45E1-90CE-AE5F1095C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759" y="1625368"/>
            <a:ext cx="8607104" cy="4525963"/>
          </a:xfrm>
        </p:spPr>
        <p:txBody>
          <a:bodyPr/>
          <a:lstStyle/>
          <a:p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Wright advocates “real utopias”</a:t>
            </a:r>
          </a:p>
          <a:p>
            <a:pPr lvl="1"/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“utopian ideals that are grounded in the real potentials of humanity, utopian destinations that have accessible waystations, utopian designs of institutions that can inform our practical tasks of navigating a world of imperfect conditions for social change” (Wright, 2010, p. 6)</a:t>
            </a:r>
          </a:p>
          <a:p>
            <a:pPr lvl="1"/>
            <a:r>
              <a:rPr lang="en-GB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including both theoretical proposals “attentive to realistic problems of institutional design and social feasibility” </a:t>
            </a:r>
          </a:p>
          <a:p>
            <a:pPr lvl="1"/>
            <a:r>
              <a:rPr lang="en-GB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and actual innovations “that embody in one way or another emancipatory alternatives to the dominant forms” (Wright, 2010, p. 1)</a:t>
            </a:r>
          </a:p>
          <a:p>
            <a:pPr lvl="1"/>
            <a:r>
              <a:rPr lang="en-GB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e.g. participatory city budgeting, Wikipedia, the Mondragon co-operatives, and unconditional basic income</a:t>
            </a:r>
          </a:p>
          <a:p>
            <a:r>
              <a:rPr lang="en-GB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Multiple, incomplete, provisional, designed at a variety of scales</a:t>
            </a:r>
            <a:endParaRPr lang="en-GB" sz="2400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8A850F7-C845-4892-A558-4F5B7CE05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903863" y="1759591"/>
            <a:ext cx="299137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33915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1C6A5-E805-4D4F-A805-30E47F7AF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Q&amp;A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448D2-345B-4621-B8A8-9D554439E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78538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D09C9-FAC3-4461-806E-B6E3CCB7F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F25A06-E21C-4501-8586-EECBA2B05F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remember to tell us what activities you would like to take part in after the workshops end</a:t>
            </a:r>
          </a:p>
        </p:txBody>
      </p:sp>
    </p:spTree>
    <p:extLst>
      <p:ext uri="{BB962C8B-B14F-4D97-AF65-F5344CB8AC3E}">
        <p14:creationId xmlns:p14="http://schemas.microsoft.com/office/powerpoint/2010/main" val="1671275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Bhaskar: science and causality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Laboratory science only makes sense if...</a:t>
            </a:r>
          </a:p>
          <a:p>
            <a:pPr lvl="1"/>
            <a:r>
              <a:rPr lang="en-GB" dirty="0"/>
              <a:t>many forces interact to cause events</a:t>
            </a:r>
          </a:p>
          <a:p>
            <a:pPr lvl="1"/>
            <a:r>
              <a:rPr lang="en-GB" dirty="0"/>
              <a:t>or why would we need labs?</a:t>
            </a:r>
          </a:p>
          <a:p>
            <a:pPr lvl="1"/>
            <a:r>
              <a:rPr lang="en-GB" dirty="0"/>
              <a:t>the forces observed operate outside the lab too</a:t>
            </a:r>
          </a:p>
          <a:p>
            <a:pPr lvl="1"/>
            <a:r>
              <a:rPr lang="en-GB" dirty="0"/>
              <a:t>or why would there be any point?</a:t>
            </a:r>
          </a:p>
          <a:p>
            <a:r>
              <a:rPr lang="en-GB" dirty="0"/>
              <a:t>The condition of possibility of science</a:t>
            </a:r>
          </a:p>
          <a:p>
            <a:pPr lvl="1"/>
            <a:r>
              <a:rPr lang="en-GB" dirty="0"/>
              <a:t>multiple determination of events</a:t>
            </a:r>
          </a:p>
          <a:p>
            <a:pPr lvl="1"/>
            <a:r>
              <a:rPr lang="en-GB" dirty="0"/>
              <a:t>by causal powers acting as tendencies</a:t>
            </a:r>
          </a:p>
          <a:p>
            <a:pPr lvl="1"/>
            <a:r>
              <a:rPr lang="en-GB" dirty="0"/>
              <a:t>which can be frustrated by interacting powers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7588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GB" dirty="0"/>
              <a:t>Events caused by interacting causal powers</a:t>
            </a:r>
          </a:p>
          <a:p>
            <a:pPr lvl="1">
              <a:lnSpc>
                <a:spcPct val="100000"/>
              </a:lnSpc>
              <a:defRPr/>
            </a:pPr>
            <a:r>
              <a:rPr lang="en-GB" dirty="0"/>
              <a:t>Hence powers are tendencies</a:t>
            </a:r>
          </a:p>
          <a:p>
            <a:pPr>
              <a:lnSpc>
                <a:spcPct val="100000"/>
              </a:lnSpc>
              <a:defRPr/>
            </a:pPr>
            <a:r>
              <a:rPr lang="en-GB" dirty="0"/>
              <a:t>Powers are emergent properties of entities</a:t>
            </a:r>
          </a:p>
          <a:p>
            <a:pPr lvl="1"/>
            <a:r>
              <a:rPr lang="en-US" dirty="0"/>
              <a:t>properties of wholes not possessed </a:t>
            </a:r>
            <a:br>
              <a:rPr lang="en-US" dirty="0"/>
            </a:br>
            <a:r>
              <a:rPr lang="en-US" dirty="0"/>
              <a:t>by their parts alone or organized in </a:t>
            </a:r>
            <a:br>
              <a:rPr lang="en-US" dirty="0"/>
            </a:br>
            <a:r>
              <a:rPr lang="en-US" dirty="0"/>
              <a:t>some other way</a:t>
            </a:r>
          </a:p>
          <a:p>
            <a:pPr lvl="1">
              <a:defRPr/>
            </a:pPr>
            <a:r>
              <a:rPr lang="en-US" dirty="0"/>
              <a:t>e.g. a dog’s power to bark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  <p:pic>
        <p:nvPicPr>
          <p:cNvPr id="5" name="Picture 4" descr="dog_barking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93774" y="3635986"/>
            <a:ext cx="2088232" cy="2355954"/>
          </a:xfrm>
          <a:prstGeom prst="rect">
            <a:avLst/>
          </a:prstGeom>
        </p:spPr>
      </p:pic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emergence and causal powers</a:t>
            </a:r>
          </a:p>
        </p:txBody>
      </p:sp>
    </p:spTree>
    <p:extLst>
      <p:ext uri="{BB962C8B-B14F-4D97-AF65-F5344CB8AC3E}">
        <p14:creationId xmlns:p14="http://schemas.microsoft.com/office/powerpoint/2010/main" val="108405029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536" y="620688"/>
            <a:ext cx="8382000" cy="553998"/>
          </a:xfrm>
        </p:spPr>
        <p:txBody>
          <a:bodyPr>
            <a:normAutofit fontScale="90000"/>
          </a:bodyPr>
          <a:lstStyle/>
          <a:p>
            <a:r>
              <a:rPr lang="en-US" dirty="0"/>
              <a:t>mechanisms and powers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595619" y="1628801"/>
            <a:ext cx="9705918" cy="3742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en-GB" dirty="0"/>
              <a:t>Produced by generative mechanisms</a:t>
            </a:r>
          </a:p>
          <a:p>
            <a:pPr lvl="1">
              <a:lnSpc>
                <a:spcPct val="100000"/>
              </a:lnSpc>
              <a:defRPr/>
            </a:pPr>
            <a:r>
              <a:rPr lang="en-GB" dirty="0"/>
              <a:t>depend on the nature of the entity concerned</a:t>
            </a:r>
          </a:p>
          <a:p>
            <a:pPr lvl="1">
              <a:lnSpc>
                <a:spcPct val="100000"/>
              </a:lnSpc>
              <a:defRPr/>
            </a:pPr>
            <a:r>
              <a:rPr lang="en-GB" dirty="0"/>
              <a:t>its parts and the relations between them</a:t>
            </a:r>
          </a:p>
          <a:p>
            <a:pPr>
              <a:lnSpc>
                <a:spcPct val="100000"/>
              </a:lnSpc>
              <a:defRPr/>
            </a:pPr>
            <a:r>
              <a:rPr lang="en-GB" dirty="0"/>
              <a:t>Powers may be explained</a:t>
            </a:r>
          </a:p>
          <a:p>
            <a:pPr lvl="1">
              <a:lnSpc>
                <a:spcPct val="100000"/>
              </a:lnSpc>
              <a:defRPr/>
            </a:pPr>
            <a:r>
              <a:rPr lang="en-GB" dirty="0"/>
              <a:t>weak or relational </a:t>
            </a:r>
            <a:r>
              <a:rPr lang="en-GB" dirty="0" err="1"/>
              <a:t>emergentism</a:t>
            </a:r>
            <a:endParaRPr lang="en-GB" dirty="0"/>
          </a:p>
          <a:p>
            <a:pPr>
              <a:lnSpc>
                <a:spcPct val="100000"/>
              </a:lnSpc>
              <a:defRPr/>
            </a:pPr>
            <a:r>
              <a:rPr lang="en-GB" dirty="0"/>
              <a:t>But not explained away</a:t>
            </a:r>
          </a:p>
          <a:p>
            <a:pPr lvl="1">
              <a:lnSpc>
                <a:spcPct val="100000"/>
              </a:lnSpc>
              <a:defRPr/>
            </a:pPr>
            <a:r>
              <a:rPr lang="en-GB" dirty="0"/>
              <a:t>Hence not an eliminative reductionism </a:t>
            </a:r>
            <a:br>
              <a:rPr lang="en-GB" dirty="0"/>
            </a:br>
            <a:r>
              <a:rPr lang="en-GB" dirty="0"/>
              <a:t>(such as methodological individualism)</a:t>
            </a:r>
          </a:p>
        </p:txBody>
      </p:sp>
      <p:pic>
        <p:nvPicPr>
          <p:cNvPr id="4" name="Picture 3" descr="watch.jpg"/>
          <p:cNvPicPr>
            <a:picLocks noChangeAspect="1"/>
          </p:cNvPicPr>
          <p:nvPr/>
        </p:nvPicPr>
        <p:blipFill>
          <a:blip r:embed="rId2" cstate="print"/>
          <a:srcRect b="7059"/>
          <a:stretch>
            <a:fillRect/>
          </a:stretch>
        </p:blipFill>
        <p:spPr>
          <a:xfrm>
            <a:off x="8998621" y="3186406"/>
            <a:ext cx="2001823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28267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4E4CA-BF77-4875-82F5-00EAE0B7A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retroduction and retrodiction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C6294-E3C8-4C8E-8EA5-9F3FAE684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If events are multiply determined</a:t>
            </a:r>
          </a:p>
          <a:p>
            <a:pPr lvl="1"/>
            <a:r>
              <a:rPr lang="en-GB" dirty="0"/>
              <a:t>there are two parts of a causal explanation</a:t>
            </a:r>
          </a:p>
          <a:p>
            <a:r>
              <a:rPr lang="en-GB" dirty="0"/>
              <a:t>Retroduction</a:t>
            </a:r>
          </a:p>
          <a:p>
            <a:pPr lvl="1"/>
            <a:r>
              <a:rPr lang="en-GB" dirty="0"/>
              <a:t>identifying a causal power that may operate in many cases</a:t>
            </a:r>
          </a:p>
          <a:p>
            <a:pPr lvl="1"/>
            <a:r>
              <a:rPr lang="en-GB" dirty="0"/>
              <a:t>explaining the mechanism that produces it</a:t>
            </a:r>
          </a:p>
          <a:p>
            <a:r>
              <a:rPr lang="en-GB" dirty="0"/>
              <a:t>Retrodiction</a:t>
            </a:r>
          </a:p>
          <a:p>
            <a:pPr lvl="1"/>
            <a:r>
              <a:rPr lang="en-GB" dirty="0"/>
              <a:t>identifying the mix of causal powers and how they interact</a:t>
            </a:r>
          </a:p>
          <a:p>
            <a:pPr lvl="1"/>
            <a:r>
              <a:rPr lang="en-GB" dirty="0"/>
              <a:t>… to produce a particular event</a:t>
            </a:r>
          </a:p>
          <a:p>
            <a:pPr lvl="1"/>
            <a:r>
              <a:rPr lang="en-GB" dirty="0"/>
              <a:t>or a class of similar events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63748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e2c56b06-604e-4fad-9044-0176080cbb20"/>
</p:tagLst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reen blue template.potx" id="{290CAC56-04FF-4291-8271-723D80D42B23}" vid="{AA8DBC68-776B-470B-AE60-D69E4D030E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 blue template</Template>
  <TotalTime>743</TotalTime>
  <Words>3276</Words>
  <Application>Microsoft Office PowerPoint</Application>
  <PresentationFormat>Widescreen</PresentationFormat>
  <Paragraphs>419</Paragraphs>
  <Slides>59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5" baseType="lpstr">
      <vt:lpstr>Arial</vt:lpstr>
      <vt:lpstr>Calibri</vt:lpstr>
      <vt:lpstr>Open Sans</vt:lpstr>
      <vt:lpstr>Times New Roman</vt:lpstr>
      <vt:lpstr>Wingdings</vt:lpstr>
      <vt:lpstr>Diseño predeterminado</vt:lpstr>
      <vt:lpstr>Introducing critical realism for social science research  Workshop 5: Key Concepts in critical realism</vt:lpstr>
      <vt:lpstr>PowerPoint Presentation</vt:lpstr>
      <vt:lpstr>Which key concepts?</vt:lpstr>
      <vt:lpstr>Overview</vt:lpstr>
      <vt:lpstr>Causality</vt:lpstr>
      <vt:lpstr>Bhaskar: science and causality</vt:lpstr>
      <vt:lpstr>emergence and causal powers</vt:lpstr>
      <vt:lpstr>mechanisms and powers</vt:lpstr>
      <vt:lpstr>retroduction and retrodiction</vt:lpstr>
      <vt:lpstr>Structure and agency</vt:lpstr>
      <vt:lpstr>ontology &amp; social ontology</vt:lpstr>
      <vt:lpstr>Archer’s morphogenetic approach</vt:lpstr>
      <vt:lpstr>picturing morphogenesis</vt:lpstr>
      <vt:lpstr>structural emergent properties</vt:lpstr>
      <vt:lpstr>social entities</vt:lpstr>
      <vt:lpstr>e.g. Queues</vt:lpstr>
      <vt:lpstr>organisations</vt:lpstr>
      <vt:lpstr>norms and norm circles</vt:lpstr>
      <vt:lpstr>norm circle effects</vt:lpstr>
      <vt:lpstr>norm circle intersectionality</vt:lpstr>
      <vt:lpstr>building from norms</vt:lpstr>
      <vt:lpstr>Realism and social construction</vt:lpstr>
      <vt:lpstr>social construction </vt:lpstr>
      <vt:lpstr>moderate constructionism</vt:lpstr>
      <vt:lpstr>the social construction of money</vt:lpstr>
      <vt:lpstr>exercise: can it be socially constructed?</vt:lpstr>
      <vt:lpstr>the value of constructionism</vt:lpstr>
      <vt:lpstr>radical constructionism</vt:lpstr>
      <vt:lpstr> </vt:lpstr>
      <vt:lpstr>do we have access to the world?</vt:lpstr>
      <vt:lpstr>realism and radical constructionism</vt:lpstr>
      <vt:lpstr>the ontology of social construction</vt:lpstr>
      <vt:lpstr>summary</vt:lpstr>
      <vt:lpstr>culture</vt:lpstr>
      <vt:lpstr>Archer’s morphogenetic approach</vt:lpstr>
      <vt:lpstr>picturing morphogenesis</vt:lpstr>
      <vt:lpstr>Archer on culture</vt:lpstr>
      <vt:lpstr>what is culture? (an alternative answer)</vt:lpstr>
      <vt:lpstr>what is culture?</vt:lpstr>
      <vt:lpstr>norms and norm circles</vt:lpstr>
      <vt:lpstr>norm circle effects</vt:lpstr>
      <vt:lpstr>norm circle intersectionality</vt:lpstr>
      <vt:lpstr>what is a culture?</vt:lpstr>
      <vt:lpstr>constructing cultures</vt:lpstr>
      <vt:lpstr>critique</vt:lpstr>
      <vt:lpstr>Bhaskar on critique</vt:lpstr>
      <vt:lpstr>Bhaskar’s ‘explanatory critique’</vt:lpstr>
      <vt:lpstr>Bhaskar’s moral realism</vt:lpstr>
      <vt:lpstr>an alternative realist ontology of values</vt:lpstr>
      <vt:lpstr>realism and critique</vt:lpstr>
      <vt:lpstr>building on the discourse principle</vt:lpstr>
      <vt:lpstr>building on ‘value all humans’</vt:lpstr>
      <vt:lpstr>responsible critique</vt:lpstr>
      <vt:lpstr>critique requires concrete utopias</vt:lpstr>
      <vt:lpstr>critique requires ethics</vt:lpstr>
      <vt:lpstr>critique requires explanation</vt:lpstr>
      <vt:lpstr>Wright’s real utopias</vt:lpstr>
      <vt:lpstr>Q&amp;A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critical realism for social science research  Workshop 5: Key Concepts in critical realism</dc:title>
  <dc:creator>Dave Elder-Vass</dc:creator>
  <cp:lastModifiedBy>Dave Elder-Vass</cp:lastModifiedBy>
  <cp:revision>18</cp:revision>
  <cp:lastPrinted>2021-11-29T18:58:52Z</cp:lastPrinted>
  <dcterms:created xsi:type="dcterms:W3CDTF">2021-11-22T11:01:50Z</dcterms:created>
  <dcterms:modified xsi:type="dcterms:W3CDTF">2021-11-29T19:00:10Z</dcterms:modified>
</cp:coreProperties>
</file>